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71" r:id="rId6"/>
    <p:sldId id="258" r:id="rId7"/>
    <p:sldId id="259" r:id="rId8"/>
    <p:sldId id="260" r:id="rId9"/>
    <p:sldId id="261" r:id="rId10"/>
    <p:sldId id="262" r:id="rId11"/>
    <p:sldId id="272" r:id="rId12"/>
    <p:sldId id="265" r:id="rId13"/>
    <p:sldId id="264" r:id="rId14"/>
    <p:sldId id="285" r:id="rId15"/>
    <p:sldId id="267" r:id="rId16"/>
    <p:sldId id="273" r:id="rId17"/>
    <p:sldId id="281" r:id="rId18"/>
    <p:sldId id="282" r:id="rId19"/>
    <p:sldId id="283" r:id="rId20"/>
    <p:sldId id="268" r:id="rId21"/>
    <p:sldId id="279" r:id="rId22"/>
    <p:sldId id="280" r:id="rId23"/>
    <p:sldId id="284" r:id="rId24"/>
    <p:sldId id="269" r:id="rId25"/>
    <p:sldId id="288" r:id="rId26"/>
    <p:sldId id="287" r:id="rId27"/>
    <p:sldId id="270" r:id="rId28"/>
    <p:sldId id="266" r:id="rId29"/>
    <p:sldId id="278" r:id="rId30"/>
    <p:sldId id="277" r:id="rId31"/>
    <p:sldId id="276" r:id="rId32"/>
    <p:sldId id="275"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0D6"/>
    <a:srgbClr val="B30D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snapToObjects="1">
      <p:cViewPr varScale="1">
        <p:scale>
          <a:sx n="85" d="100"/>
          <a:sy n="85" d="100"/>
        </p:scale>
        <p:origin x="120" y="378"/>
      </p:cViewPr>
      <p:guideLst/>
    </p:cSldViewPr>
  </p:slideViewPr>
  <p:notesTextViewPr>
    <p:cViewPr>
      <p:scale>
        <a:sx n="1" d="1"/>
        <a:sy n="1" d="1"/>
      </p:scale>
      <p:origin x="0" y="0"/>
    </p:cViewPr>
  </p:notesTextViewPr>
  <p:sorterViewPr>
    <p:cViewPr>
      <p:scale>
        <a:sx n="100" d="100"/>
        <a:sy n="100" d="100"/>
      </p:scale>
      <p:origin x="0" y="-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D" userId="bccc9ee53e4ed072" providerId="LiveId" clId="{C4CCAA71-E0D0-40F2-8442-50EE82B4FB4D}"/>
    <pc:docChg chg="undo custSel addSld delSld modSld sldOrd">
      <pc:chgData name="D D" userId="bccc9ee53e4ed072" providerId="LiveId" clId="{C4CCAA71-E0D0-40F2-8442-50EE82B4FB4D}" dt="2021-06-07T01:57:21.006" v="527" actId="207"/>
      <pc:docMkLst>
        <pc:docMk/>
      </pc:docMkLst>
      <pc:sldChg chg="modSp mod">
        <pc:chgData name="D D" userId="bccc9ee53e4ed072" providerId="LiveId" clId="{C4CCAA71-E0D0-40F2-8442-50EE82B4FB4D}" dt="2021-06-07T01:25:09.304" v="132" actId="2711"/>
        <pc:sldMkLst>
          <pc:docMk/>
          <pc:sldMk cId="487197619" sldId="256"/>
        </pc:sldMkLst>
        <pc:spChg chg="mod">
          <ac:chgData name="D D" userId="bccc9ee53e4ed072" providerId="LiveId" clId="{C4CCAA71-E0D0-40F2-8442-50EE82B4FB4D}" dt="2021-06-07T01:25:09.304" v="132" actId="2711"/>
          <ac:spMkLst>
            <pc:docMk/>
            <pc:sldMk cId="487197619" sldId="256"/>
            <ac:spMk id="2" creationId="{A7AAA2E7-6CFF-7E4C-933D-A25468385BF0}"/>
          </ac:spMkLst>
        </pc:spChg>
        <pc:spChg chg="mod">
          <ac:chgData name="D D" userId="bccc9ee53e4ed072" providerId="LiveId" clId="{C4CCAA71-E0D0-40F2-8442-50EE82B4FB4D}" dt="2021-06-07T01:14:29.704" v="66" actId="207"/>
          <ac:spMkLst>
            <pc:docMk/>
            <pc:sldMk cId="487197619" sldId="256"/>
            <ac:spMk id="3" creationId="{3549DF2D-38F7-2544-ABF3-E2F9D1A9ADCE}"/>
          </ac:spMkLst>
        </pc:spChg>
      </pc:sldChg>
      <pc:sldChg chg="modSp del mod">
        <pc:chgData name="D D" userId="bccc9ee53e4ed072" providerId="LiveId" clId="{C4CCAA71-E0D0-40F2-8442-50EE82B4FB4D}" dt="2021-06-07T01:19:06.416" v="97" actId="47"/>
        <pc:sldMkLst>
          <pc:docMk/>
          <pc:sldMk cId="205448065" sldId="257"/>
        </pc:sldMkLst>
        <pc:spChg chg="mod">
          <ac:chgData name="D D" userId="bccc9ee53e4ed072" providerId="LiveId" clId="{C4CCAA71-E0D0-40F2-8442-50EE82B4FB4D}" dt="2021-06-07T01:15:46.306" v="68" actId="113"/>
          <ac:spMkLst>
            <pc:docMk/>
            <pc:sldMk cId="205448065" sldId="257"/>
            <ac:spMk id="2" creationId="{0967EDF5-5C7D-DC49-88C0-DAFCAC3F5C46}"/>
          </ac:spMkLst>
        </pc:spChg>
        <pc:spChg chg="mod">
          <ac:chgData name="D D" userId="bccc9ee53e4ed072" providerId="LiveId" clId="{C4CCAA71-E0D0-40F2-8442-50EE82B4FB4D}" dt="2021-06-07T01:15:19.483" v="67" actId="207"/>
          <ac:spMkLst>
            <pc:docMk/>
            <pc:sldMk cId="205448065" sldId="257"/>
            <ac:spMk id="3" creationId="{081A01E4-B63B-7E42-B461-65A8C838F109}"/>
          </ac:spMkLst>
        </pc:spChg>
      </pc:sldChg>
      <pc:sldChg chg="modSp mod">
        <pc:chgData name="D D" userId="bccc9ee53e4ed072" providerId="LiveId" clId="{C4CCAA71-E0D0-40F2-8442-50EE82B4FB4D}" dt="2021-06-07T01:38:07.992" v="313" actId="20577"/>
        <pc:sldMkLst>
          <pc:docMk/>
          <pc:sldMk cId="4167511113" sldId="258"/>
        </pc:sldMkLst>
        <pc:spChg chg="mod">
          <ac:chgData name="D D" userId="bccc9ee53e4ed072" providerId="LiveId" clId="{C4CCAA71-E0D0-40F2-8442-50EE82B4FB4D}" dt="2021-06-07T01:24:00.025" v="126" actId="113"/>
          <ac:spMkLst>
            <pc:docMk/>
            <pc:sldMk cId="4167511113" sldId="258"/>
            <ac:spMk id="2" creationId="{F5EF6F86-9B5B-DE48-8ABC-98E6DE7C3283}"/>
          </ac:spMkLst>
        </pc:spChg>
        <pc:spChg chg="mod">
          <ac:chgData name="D D" userId="bccc9ee53e4ed072" providerId="LiveId" clId="{C4CCAA71-E0D0-40F2-8442-50EE82B4FB4D}" dt="2021-06-07T01:38:07.992" v="313" actId="20577"/>
          <ac:spMkLst>
            <pc:docMk/>
            <pc:sldMk cId="4167511113" sldId="258"/>
            <ac:spMk id="3" creationId="{C45C9251-441A-3C49-ABA1-6E55F4A0DDBC}"/>
          </ac:spMkLst>
        </pc:spChg>
      </pc:sldChg>
      <pc:sldChg chg="modSp mod">
        <pc:chgData name="D D" userId="bccc9ee53e4ed072" providerId="LiveId" clId="{C4CCAA71-E0D0-40F2-8442-50EE82B4FB4D}" dt="2021-06-07T01:43:49.913" v="355" actId="20577"/>
        <pc:sldMkLst>
          <pc:docMk/>
          <pc:sldMk cId="1182999032" sldId="259"/>
        </pc:sldMkLst>
        <pc:spChg chg="mod">
          <ac:chgData name="D D" userId="bccc9ee53e4ed072" providerId="LiveId" clId="{C4CCAA71-E0D0-40F2-8442-50EE82B4FB4D}" dt="2021-06-07T01:40:31.628" v="339" actId="113"/>
          <ac:spMkLst>
            <pc:docMk/>
            <pc:sldMk cId="1182999032" sldId="259"/>
            <ac:spMk id="2" creationId="{3A11B855-463F-4F4A-BBDD-C9A06E5AB1BF}"/>
          </ac:spMkLst>
        </pc:spChg>
        <pc:spChg chg="mod">
          <ac:chgData name="D D" userId="bccc9ee53e4ed072" providerId="LiveId" clId="{C4CCAA71-E0D0-40F2-8442-50EE82B4FB4D}" dt="2021-06-07T01:43:49.913" v="355" actId="20577"/>
          <ac:spMkLst>
            <pc:docMk/>
            <pc:sldMk cId="1182999032" sldId="259"/>
            <ac:spMk id="3" creationId="{734FC4EE-2AB0-1846-8171-6C79A8D04107}"/>
          </ac:spMkLst>
        </pc:spChg>
      </pc:sldChg>
      <pc:sldChg chg="modSp mod">
        <pc:chgData name="D D" userId="bccc9ee53e4ed072" providerId="LiveId" clId="{C4CCAA71-E0D0-40F2-8442-50EE82B4FB4D}" dt="2021-06-07T01:51:13.284" v="444" actId="255"/>
        <pc:sldMkLst>
          <pc:docMk/>
          <pc:sldMk cId="3632914307" sldId="260"/>
        </pc:sldMkLst>
        <pc:spChg chg="mod">
          <ac:chgData name="D D" userId="bccc9ee53e4ed072" providerId="LiveId" clId="{C4CCAA71-E0D0-40F2-8442-50EE82B4FB4D}" dt="2021-06-07T01:48:43.756" v="398" actId="20577"/>
          <ac:spMkLst>
            <pc:docMk/>
            <pc:sldMk cId="3632914307" sldId="260"/>
            <ac:spMk id="2" creationId="{0CE61BF4-3ADC-F74A-9AC8-7B154CF3DCEA}"/>
          </ac:spMkLst>
        </pc:spChg>
        <pc:spChg chg="mod">
          <ac:chgData name="D D" userId="bccc9ee53e4ed072" providerId="LiveId" clId="{C4CCAA71-E0D0-40F2-8442-50EE82B4FB4D}" dt="2021-06-07T01:51:13.284" v="444" actId="255"/>
          <ac:spMkLst>
            <pc:docMk/>
            <pc:sldMk cId="3632914307" sldId="260"/>
            <ac:spMk id="3" creationId="{6074A5DA-69BF-C94D-BEDF-33933619ECAE}"/>
          </ac:spMkLst>
        </pc:spChg>
      </pc:sldChg>
      <pc:sldChg chg="modSp mod">
        <pc:chgData name="D D" userId="bccc9ee53e4ed072" providerId="LiveId" clId="{C4CCAA71-E0D0-40F2-8442-50EE82B4FB4D}" dt="2021-06-07T01:55:36.985" v="499" actId="207"/>
        <pc:sldMkLst>
          <pc:docMk/>
          <pc:sldMk cId="4199294690" sldId="261"/>
        </pc:sldMkLst>
        <pc:spChg chg="mod">
          <ac:chgData name="D D" userId="bccc9ee53e4ed072" providerId="LiveId" clId="{C4CCAA71-E0D0-40F2-8442-50EE82B4FB4D}" dt="2021-06-07T01:52:22.287" v="469" actId="113"/>
          <ac:spMkLst>
            <pc:docMk/>
            <pc:sldMk cId="4199294690" sldId="261"/>
            <ac:spMk id="2" creationId="{57C51904-9698-3440-B2DB-C643B5B02430}"/>
          </ac:spMkLst>
        </pc:spChg>
        <pc:spChg chg="mod">
          <ac:chgData name="D D" userId="bccc9ee53e4ed072" providerId="LiveId" clId="{C4CCAA71-E0D0-40F2-8442-50EE82B4FB4D}" dt="2021-06-07T01:55:36.985" v="499" actId="207"/>
          <ac:spMkLst>
            <pc:docMk/>
            <pc:sldMk cId="4199294690" sldId="261"/>
            <ac:spMk id="3" creationId="{93F03662-8160-4041-8FE3-CDF88219FB32}"/>
          </ac:spMkLst>
        </pc:spChg>
      </pc:sldChg>
      <pc:sldChg chg="modSp mod">
        <pc:chgData name="D D" userId="bccc9ee53e4ed072" providerId="LiveId" clId="{C4CCAA71-E0D0-40F2-8442-50EE82B4FB4D}" dt="2021-06-07T01:57:21.006" v="527" actId="207"/>
        <pc:sldMkLst>
          <pc:docMk/>
          <pc:sldMk cId="2848381729" sldId="262"/>
        </pc:sldMkLst>
        <pc:spChg chg="mod">
          <ac:chgData name="D D" userId="bccc9ee53e4ed072" providerId="LiveId" clId="{C4CCAA71-E0D0-40F2-8442-50EE82B4FB4D}" dt="2021-06-07T01:56:34.668" v="525" actId="113"/>
          <ac:spMkLst>
            <pc:docMk/>
            <pc:sldMk cId="2848381729" sldId="262"/>
            <ac:spMk id="2" creationId="{37190D40-8192-C342-ADC0-C0A7503D53D2}"/>
          </ac:spMkLst>
        </pc:spChg>
        <pc:spChg chg="mod">
          <ac:chgData name="D D" userId="bccc9ee53e4ed072" providerId="LiveId" clId="{C4CCAA71-E0D0-40F2-8442-50EE82B4FB4D}" dt="2021-06-07T01:57:21.006" v="527" actId="207"/>
          <ac:spMkLst>
            <pc:docMk/>
            <pc:sldMk cId="2848381729" sldId="262"/>
            <ac:spMk id="3" creationId="{96F21798-1630-C649-B7EF-DE6119A35F8B}"/>
          </ac:spMkLst>
        </pc:spChg>
      </pc:sldChg>
      <pc:sldChg chg="addSp delSp modSp new mod ord">
        <pc:chgData name="D D" userId="bccc9ee53e4ed072" providerId="LiveId" clId="{C4CCAA71-E0D0-40F2-8442-50EE82B4FB4D}" dt="2021-06-07T01:32:37.927" v="186" actId="20577"/>
        <pc:sldMkLst>
          <pc:docMk/>
          <pc:sldMk cId="3139551771" sldId="271"/>
        </pc:sldMkLst>
        <pc:spChg chg="mod">
          <ac:chgData name="D D" userId="bccc9ee53e4ed072" providerId="LiveId" clId="{C4CCAA71-E0D0-40F2-8442-50EE82B4FB4D}" dt="2021-06-07T01:18:15.349" v="93" actId="113"/>
          <ac:spMkLst>
            <pc:docMk/>
            <pc:sldMk cId="3139551771" sldId="271"/>
            <ac:spMk id="2" creationId="{B9DCDC95-DAF2-472A-9884-5457531E9195}"/>
          </ac:spMkLst>
        </pc:spChg>
        <pc:spChg chg="mod">
          <ac:chgData name="D D" userId="bccc9ee53e4ed072" providerId="LiveId" clId="{C4CCAA71-E0D0-40F2-8442-50EE82B4FB4D}" dt="2021-06-07T01:32:37.927" v="186" actId="20577"/>
          <ac:spMkLst>
            <pc:docMk/>
            <pc:sldMk cId="3139551771" sldId="271"/>
            <ac:spMk id="3" creationId="{AD483723-BB9F-4D95-BB62-8AB1F640FB20}"/>
          </ac:spMkLst>
        </pc:spChg>
        <pc:graphicFrameChg chg="add del modGraphic">
          <ac:chgData name="D D" userId="bccc9ee53e4ed072" providerId="LiveId" clId="{C4CCAA71-E0D0-40F2-8442-50EE82B4FB4D}" dt="2021-06-07T01:27:29.702" v="149" actId="27309"/>
          <ac:graphicFrameMkLst>
            <pc:docMk/>
            <pc:sldMk cId="3139551771" sldId="271"/>
            <ac:graphicFrameMk id="5" creationId="{274AE199-C9CA-48C3-A0F0-9FBD594A5619}"/>
          </ac:graphicFrameMkLst>
        </pc:graphicFrameChg>
      </pc:sldChg>
    </pc:docChg>
  </pc:docChgLst>
  <pc:docChgLst>
    <pc:chgData name="D D" userId="bccc9ee53e4ed072" providerId="LiveId" clId="{29D0032C-C51A-4339-9E9F-164D481FC60A}"/>
    <pc:docChg chg="custSel addSld delSld modSld sldOrd">
      <pc:chgData name="D D" userId="bccc9ee53e4ed072" providerId="LiveId" clId="{29D0032C-C51A-4339-9E9F-164D481FC60A}" dt="2021-08-04T07:22:22.005" v="2344" actId="20577"/>
      <pc:docMkLst>
        <pc:docMk/>
      </pc:docMkLst>
      <pc:sldChg chg="modSp mod">
        <pc:chgData name="D D" userId="bccc9ee53e4ed072" providerId="LiveId" clId="{29D0032C-C51A-4339-9E9F-164D481FC60A}" dt="2021-08-04T07:22:22.005" v="2344" actId="20577"/>
        <pc:sldMkLst>
          <pc:docMk/>
          <pc:sldMk cId="4167511113" sldId="258"/>
        </pc:sldMkLst>
        <pc:spChg chg="mod">
          <ac:chgData name="D D" userId="bccc9ee53e4ed072" providerId="LiveId" clId="{29D0032C-C51A-4339-9E9F-164D481FC60A}" dt="2021-08-04T07:22:22.005" v="2344" actId="20577"/>
          <ac:spMkLst>
            <pc:docMk/>
            <pc:sldMk cId="4167511113" sldId="258"/>
            <ac:spMk id="3" creationId="{C45C9251-441A-3C49-ABA1-6E55F4A0DDBC}"/>
          </ac:spMkLst>
        </pc:spChg>
      </pc:sldChg>
      <pc:sldChg chg="modSp mod">
        <pc:chgData name="D D" userId="bccc9ee53e4ed072" providerId="LiveId" clId="{29D0032C-C51A-4339-9E9F-164D481FC60A}" dt="2021-08-04T01:11:49.191" v="1" actId="20577"/>
        <pc:sldMkLst>
          <pc:docMk/>
          <pc:sldMk cId="1182999032" sldId="259"/>
        </pc:sldMkLst>
        <pc:spChg chg="mod">
          <ac:chgData name="D D" userId="bccc9ee53e4ed072" providerId="LiveId" clId="{29D0032C-C51A-4339-9E9F-164D481FC60A}" dt="2021-08-04T01:11:49.191" v="1" actId="20577"/>
          <ac:spMkLst>
            <pc:docMk/>
            <pc:sldMk cId="1182999032" sldId="259"/>
            <ac:spMk id="3" creationId="{734FC4EE-2AB0-1846-8171-6C79A8D04107}"/>
          </ac:spMkLst>
        </pc:spChg>
      </pc:sldChg>
      <pc:sldChg chg="modSp mod">
        <pc:chgData name="D D" userId="bccc9ee53e4ed072" providerId="LiveId" clId="{29D0032C-C51A-4339-9E9F-164D481FC60A}" dt="2021-08-04T01:13:53.676" v="3" actId="27636"/>
        <pc:sldMkLst>
          <pc:docMk/>
          <pc:sldMk cId="4199294690" sldId="261"/>
        </pc:sldMkLst>
        <pc:spChg chg="mod">
          <ac:chgData name="D D" userId="bccc9ee53e4ed072" providerId="LiveId" clId="{29D0032C-C51A-4339-9E9F-164D481FC60A}" dt="2021-08-04T01:13:53.676" v="3" actId="27636"/>
          <ac:spMkLst>
            <pc:docMk/>
            <pc:sldMk cId="4199294690" sldId="261"/>
            <ac:spMk id="3" creationId="{93F03662-8160-4041-8FE3-CDF88219FB32}"/>
          </ac:spMkLst>
        </pc:spChg>
      </pc:sldChg>
      <pc:sldChg chg="modSp mod">
        <pc:chgData name="D D" userId="bccc9ee53e4ed072" providerId="LiveId" clId="{29D0032C-C51A-4339-9E9F-164D481FC60A}" dt="2021-08-04T07:17:51.212" v="2334" actId="20577"/>
        <pc:sldMkLst>
          <pc:docMk/>
          <pc:sldMk cId="2848381729" sldId="262"/>
        </pc:sldMkLst>
        <pc:spChg chg="mod">
          <ac:chgData name="D D" userId="bccc9ee53e4ed072" providerId="LiveId" clId="{29D0032C-C51A-4339-9E9F-164D481FC60A}" dt="2021-08-04T07:17:51.212" v="2334" actId="20577"/>
          <ac:spMkLst>
            <pc:docMk/>
            <pc:sldMk cId="2848381729" sldId="262"/>
            <ac:spMk id="3" creationId="{96F21798-1630-C649-B7EF-DE6119A35F8B}"/>
          </ac:spMkLst>
        </pc:spChg>
      </pc:sldChg>
      <pc:sldChg chg="modSp mod">
        <pc:chgData name="D D" userId="bccc9ee53e4ed072" providerId="LiveId" clId="{29D0032C-C51A-4339-9E9F-164D481FC60A}" dt="2021-08-04T07:15:50.025" v="2284" actId="21"/>
        <pc:sldMkLst>
          <pc:docMk/>
          <pc:sldMk cId="494229078" sldId="264"/>
        </pc:sldMkLst>
        <pc:spChg chg="mod">
          <ac:chgData name="D D" userId="bccc9ee53e4ed072" providerId="LiveId" clId="{29D0032C-C51A-4339-9E9F-164D481FC60A}" dt="2021-08-04T07:15:50.025" v="2284" actId="21"/>
          <ac:spMkLst>
            <pc:docMk/>
            <pc:sldMk cId="494229078" sldId="264"/>
            <ac:spMk id="3" creationId="{996C10EA-ED55-1A4D-B243-6C5216CDC2A6}"/>
          </ac:spMkLst>
        </pc:spChg>
      </pc:sldChg>
      <pc:sldChg chg="modSp mod">
        <pc:chgData name="D D" userId="bccc9ee53e4ed072" providerId="LiveId" clId="{29D0032C-C51A-4339-9E9F-164D481FC60A}" dt="2021-08-04T06:43:03.909" v="1152"/>
        <pc:sldMkLst>
          <pc:docMk/>
          <pc:sldMk cId="3301028889" sldId="269"/>
        </pc:sldMkLst>
        <pc:spChg chg="mod">
          <ac:chgData name="D D" userId="bccc9ee53e4ed072" providerId="LiveId" clId="{29D0032C-C51A-4339-9E9F-164D481FC60A}" dt="2021-08-04T06:43:03.909" v="1152"/>
          <ac:spMkLst>
            <pc:docMk/>
            <pc:sldMk cId="3301028889" sldId="269"/>
            <ac:spMk id="3" creationId="{4B4AAE7F-D982-1B4C-870C-A3101BFCB3F5}"/>
          </ac:spMkLst>
        </pc:spChg>
      </pc:sldChg>
      <pc:sldChg chg="modSp mod">
        <pc:chgData name="D D" userId="bccc9ee53e4ed072" providerId="LiveId" clId="{29D0032C-C51A-4339-9E9F-164D481FC60A}" dt="2021-08-04T01:08:11.646" v="0" actId="20577"/>
        <pc:sldMkLst>
          <pc:docMk/>
          <pc:sldMk cId="3139551771" sldId="271"/>
        </pc:sldMkLst>
        <pc:spChg chg="mod">
          <ac:chgData name="D D" userId="bccc9ee53e4ed072" providerId="LiveId" clId="{29D0032C-C51A-4339-9E9F-164D481FC60A}" dt="2021-08-04T01:08:11.646" v="0" actId="20577"/>
          <ac:spMkLst>
            <pc:docMk/>
            <pc:sldMk cId="3139551771" sldId="271"/>
            <ac:spMk id="3" creationId="{AD483723-BB9F-4D95-BB62-8AB1F640FB20}"/>
          </ac:spMkLst>
        </pc:spChg>
      </pc:sldChg>
      <pc:sldChg chg="modSp mod">
        <pc:chgData name="D D" userId="bccc9ee53e4ed072" providerId="LiveId" clId="{29D0032C-C51A-4339-9E9F-164D481FC60A}" dt="2021-08-04T07:17:35.630" v="2332" actId="20577"/>
        <pc:sldMkLst>
          <pc:docMk/>
          <pc:sldMk cId="2397484866" sldId="285"/>
        </pc:sldMkLst>
        <pc:spChg chg="mod">
          <ac:chgData name="D D" userId="bccc9ee53e4ed072" providerId="LiveId" clId="{29D0032C-C51A-4339-9E9F-164D481FC60A}" dt="2021-08-04T07:17:35.630" v="2332" actId="20577"/>
          <ac:spMkLst>
            <pc:docMk/>
            <pc:sldMk cId="2397484866" sldId="285"/>
            <ac:spMk id="3" creationId="{12DBBB6A-8980-4D22-9D62-A2F1EEF6B51E}"/>
          </ac:spMkLst>
        </pc:spChg>
      </pc:sldChg>
      <pc:sldChg chg="modSp del mod">
        <pc:chgData name="D D" userId="bccc9ee53e4ed072" providerId="LiveId" clId="{29D0032C-C51A-4339-9E9F-164D481FC60A}" dt="2021-08-04T06:50:14.437" v="1155" actId="47"/>
        <pc:sldMkLst>
          <pc:docMk/>
          <pc:sldMk cId="1142377676" sldId="286"/>
        </pc:sldMkLst>
        <pc:spChg chg="mod">
          <ac:chgData name="D D" userId="bccc9ee53e4ed072" providerId="LiveId" clId="{29D0032C-C51A-4339-9E9F-164D481FC60A}" dt="2021-08-04T06:42:55.619" v="1150" actId="21"/>
          <ac:spMkLst>
            <pc:docMk/>
            <pc:sldMk cId="1142377676" sldId="286"/>
            <ac:spMk id="3" creationId="{EBBA6850-9BC5-46BD-A480-EDEC6852D0C1}"/>
          </ac:spMkLst>
        </pc:spChg>
      </pc:sldChg>
      <pc:sldChg chg="modSp mod ord">
        <pc:chgData name="D D" userId="bccc9ee53e4ed072" providerId="LiveId" clId="{29D0032C-C51A-4339-9E9F-164D481FC60A}" dt="2021-08-04T07:12:47.540" v="2261" actId="6549"/>
        <pc:sldMkLst>
          <pc:docMk/>
          <pc:sldMk cId="2477989151" sldId="287"/>
        </pc:sldMkLst>
        <pc:spChg chg="mod">
          <ac:chgData name="D D" userId="bccc9ee53e4ed072" providerId="LiveId" clId="{29D0032C-C51A-4339-9E9F-164D481FC60A}" dt="2021-08-04T06:50:25.158" v="1172" actId="20577"/>
          <ac:spMkLst>
            <pc:docMk/>
            <pc:sldMk cId="2477989151" sldId="287"/>
            <ac:spMk id="2" creationId="{E81213A8-690D-480E-B86A-112F9362E2D6}"/>
          </ac:spMkLst>
        </pc:spChg>
        <pc:spChg chg="mod">
          <ac:chgData name="D D" userId="bccc9ee53e4ed072" providerId="LiveId" clId="{29D0032C-C51A-4339-9E9F-164D481FC60A}" dt="2021-08-04T07:12:47.540" v="2261" actId="6549"/>
          <ac:spMkLst>
            <pc:docMk/>
            <pc:sldMk cId="2477989151" sldId="287"/>
            <ac:spMk id="3" creationId="{00A60ABD-9E3F-42B2-9AB7-380468C147BD}"/>
          </ac:spMkLst>
        </pc:spChg>
      </pc:sldChg>
      <pc:sldChg chg="modSp new mod">
        <pc:chgData name="D D" userId="bccc9ee53e4ed072" providerId="LiveId" clId="{29D0032C-C51A-4339-9E9F-164D481FC60A}" dt="2021-08-04T07:09:26.356" v="2033" actId="20577"/>
        <pc:sldMkLst>
          <pc:docMk/>
          <pc:sldMk cId="3851174849" sldId="288"/>
        </pc:sldMkLst>
        <pc:spChg chg="mod">
          <ac:chgData name="D D" userId="bccc9ee53e4ed072" providerId="LiveId" clId="{29D0032C-C51A-4339-9E9F-164D481FC60A}" dt="2021-08-04T06:52:13.562" v="1202" actId="113"/>
          <ac:spMkLst>
            <pc:docMk/>
            <pc:sldMk cId="3851174849" sldId="288"/>
            <ac:spMk id="2" creationId="{7853EBAB-2F07-4566-986F-280D668D8032}"/>
          </ac:spMkLst>
        </pc:spChg>
        <pc:spChg chg="mod">
          <ac:chgData name="D D" userId="bccc9ee53e4ed072" providerId="LiveId" clId="{29D0032C-C51A-4339-9E9F-164D481FC60A}" dt="2021-08-04T07:09:26.356" v="2033" actId="20577"/>
          <ac:spMkLst>
            <pc:docMk/>
            <pc:sldMk cId="3851174849" sldId="288"/>
            <ac:spMk id="3" creationId="{8D32BF60-CEDF-4DF0-AD46-9C1C894F6540}"/>
          </ac:spMkLst>
        </pc:spChg>
      </pc:sldChg>
    </pc:docChg>
  </pc:docChgLst>
  <pc:docChgLst>
    <pc:chgData name="D D" userId="bccc9ee53e4ed072" providerId="LiveId" clId="{60C71BAB-5BC6-4BCD-97BC-1077CB00F9CD}"/>
    <pc:docChg chg="modSld">
      <pc:chgData name="D D" userId="bccc9ee53e4ed072" providerId="LiveId" clId="{60C71BAB-5BC6-4BCD-97BC-1077CB00F9CD}" dt="2021-05-12T19:45:50.042" v="0"/>
      <pc:docMkLst>
        <pc:docMk/>
      </pc:docMkLst>
      <pc:sldChg chg="modSp">
        <pc:chgData name="D D" userId="bccc9ee53e4ed072" providerId="LiveId" clId="{60C71BAB-5BC6-4BCD-97BC-1077CB00F9CD}" dt="2021-05-12T19:45:50.042" v="0"/>
        <pc:sldMkLst>
          <pc:docMk/>
          <pc:sldMk cId="487197619" sldId="256"/>
        </pc:sldMkLst>
        <pc:spChg chg="mod">
          <ac:chgData name="D D" userId="bccc9ee53e4ed072" providerId="LiveId" clId="{60C71BAB-5BC6-4BCD-97BC-1077CB00F9CD}" dt="2021-05-12T19:45:50.042" v="0"/>
          <ac:spMkLst>
            <pc:docMk/>
            <pc:sldMk cId="487197619" sldId="256"/>
            <ac:spMk id="2" creationId="{A7AAA2E7-6CFF-7E4C-933D-A25468385BF0}"/>
          </ac:spMkLst>
        </pc:spChg>
        <pc:spChg chg="mod">
          <ac:chgData name="D D" userId="bccc9ee53e4ed072" providerId="LiveId" clId="{60C71BAB-5BC6-4BCD-97BC-1077CB00F9CD}" dt="2021-05-12T19:45:50.042" v="0"/>
          <ac:spMkLst>
            <pc:docMk/>
            <pc:sldMk cId="487197619" sldId="256"/>
            <ac:spMk id="3" creationId="{3549DF2D-38F7-2544-ABF3-E2F9D1A9ADCE}"/>
          </ac:spMkLst>
        </pc:spChg>
      </pc:sldChg>
      <pc:sldChg chg="modSp">
        <pc:chgData name="D D" userId="bccc9ee53e4ed072" providerId="LiveId" clId="{60C71BAB-5BC6-4BCD-97BC-1077CB00F9CD}" dt="2021-05-12T19:45:50.042" v="0"/>
        <pc:sldMkLst>
          <pc:docMk/>
          <pc:sldMk cId="205448065" sldId="257"/>
        </pc:sldMkLst>
        <pc:spChg chg="mod">
          <ac:chgData name="D D" userId="bccc9ee53e4ed072" providerId="LiveId" clId="{60C71BAB-5BC6-4BCD-97BC-1077CB00F9CD}" dt="2021-05-12T19:45:50.042" v="0"/>
          <ac:spMkLst>
            <pc:docMk/>
            <pc:sldMk cId="205448065" sldId="257"/>
            <ac:spMk id="2" creationId="{0967EDF5-5C7D-DC49-88C0-DAFCAC3F5C46}"/>
          </ac:spMkLst>
        </pc:spChg>
        <pc:spChg chg="mod">
          <ac:chgData name="D D" userId="bccc9ee53e4ed072" providerId="LiveId" clId="{60C71BAB-5BC6-4BCD-97BC-1077CB00F9CD}" dt="2021-05-12T19:45:50.042" v="0"/>
          <ac:spMkLst>
            <pc:docMk/>
            <pc:sldMk cId="205448065" sldId="257"/>
            <ac:spMk id="3" creationId="{081A01E4-B63B-7E42-B461-65A8C838F109}"/>
          </ac:spMkLst>
        </pc:spChg>
      </pc:sldChg>
      <pc:sldChg chg="modSp">
        <pc:chgData name="D D" userId="bccc9ee53e4ed072" providerId="LiveId" clId="{60C71BAB-5BC6-4BCD-97BC-1077CB00F9CD}" dt="2021-05-12T19:45:50.042" v="0"/>
        <pc:sldMkLst>
          <pc:docMk/>
          <pc:sldMk cId="4167511113" sldId="258"/>
        </pc:sldMkLst>
        <pc:spChg chg="mod">
          <ac:chgData name="D D" userId="bccc9ee53e4ed072" providerId="LiveId" clId="{60C71BAB-5BC6-4BCD-97BC-1077CB00F9CD}" dt="2021-05-12T19:45:50.042" v="0"/>
          <ac:spMkLst>
            <pc:docMk/>
            <pc:sldMk cId="4167511113" sldId="258"/>
            <ac:spMk id="2" creationId="{F5EF6F86-9B5B-DE48-8ABC-98E6DE7C3283}"/>
          </ac:spMkLst>
        </pc:spChg>
        <pc:spChg chg="mod">
          <ac:chgData name="D D" userId="bccc9ee53e4ed072" providerId="LiveId" clId="{60C71BAB-5BC6-4BCD-97BC-1077CB00F9CD}" dt="2021-05-12T19:45:50.042" v="0"/>
          <ac:spMkLst>
            <pc:docMk/>
            <pc:sldMk cId="4167511113" sldId="258"/>
            <ac:spMk id="3" creationId="{C45C9251-441A-3C49-ABA1-6E55F4A0DDBC}"/>
          </ac:spMkLst>
        </pc:spChg>
      </pc:sldChg>
      <pc:sldChg chg="modSp">
        <pc:chgData name="D D" userId="bccc9ee53e4ed072" providerId="LiveId" clId="{60C71BAB-5BC6-4BCD-97BC-1077CB00F9CD}" dt="2021-05-12T19:45:50.042" v="0"/>
        <pc:sldMkLst>
          <pc:docMk/>
          <pc:sldMk cId="1182999032" sldId="259"/>
        </pc:sldMkLst>
        <pc:spChg chg="mod">
          <ac:chgData name="D D" userId="bccc9ee53e4ed072" providerId="LiveId" clId="{60C71BAB-5BC6-4BCD-97BC-1077CB00F9CD}" dt="2021-05-12T19:45:50.042" v="0"/>
          <ac:spMkLst>
            <pc:docMk/>
            <pc:sldMk cId="1182999032" sldId="259"/>
            <ac:spMk id="2" creationId="{3A11B855-463F-4F4A-BBDD-C9A06E5AB1BF}"/>
          </ac:spMkLst>
        </pc:spChg>
        <pc:spChg chg="mod">
          <ac:chgData name="D D" userId="bccc9ee53e4ed072" providerId="LiveId" clId="{60C71BAB-5BC6-4BCD-97BC-1077CB00F9CD}" dt="2021-05-12T19:45:50.042" v="0"/>
          <ac:spMkLst>
            <pc:docMk/>
            <pc:sldMk cId="1182999032" sldId="259"/>
            <ac:spMk id="3" creationId="{734FC4EE-2AB0-1846-8171-6C79A8D04107}"/>
          </ac:spMkLst>
        </pc:spChg>
      </pc:sldChg>
      <pc:sldChg chg="modSp">
        <pc:chgData name="D D" userId="bccc9ee53e4ed072" providerId="LiveId" clId="{60C71BAB-5BC6-4BCD-97BC-1077CB00F9CD}" dt="2021-05-12T19:45:50.042" v="0"/>
        <pc:sldMkLst>
          <pc:docMk/>
          <pc:sldMk cId="3632914307" sldId="260"/>
        </pc:sldMkLst>
        <pc:spChg chg="mod">
          <ac:chgData name="D D" userId="bccc9ee53e4ed072" providerId="LiveId" clId="{60C71BAB-5BC6-4BCD-97BC-1077CB00F9CD}" dt="2021-05-12T19:45:50.042" v="0"/>
          <ac:spMkLst>
            <pc:docMk/>
            <pc:sldMk cId="3632914307" sldId="260"/>
            <ac:spMk id="2" creationId="{0CE61BF4-3ADC-F74A-9AC8-7B154CF3DCEA}"/>
          </ac:spMkLst>
        </pc:spChg>
        <pc:spChg chg="mod">
          <ac:chgData name="D D" userId="bccc9ee53e4ed072" providerId="LiveId" clId="{60C71BAB-5BC6-4BCD-97BC-1077CB00F9CD}" dt="2021-05-12T19:45:50.042" v="0"/>
          <ac:spMkLst>
            <pc:docMk/>
            <pc:sldMk cId="3632914307" sldId="260"/>
            <ac:spMk id="3" creationId="{6074A5DA-69BF-C94D-BEDF-33933619ECAE}"/>
          </ac:spMkLst>
        </pc:spChg>
      </pc:sldChg>
      <pc:sldChg chg="modSp">
        <pc:chgData name="D D" userId="bccc9ee53e4ed072" providerId="LiveId" clId="{60C71BAB-5BC6-4BCD-97BC-1077CB00F9CD}" dt="2021-05-12T19:45:50.042" v="0"/>
        <pc:sldMkLst>
          <pc:docMk/>
          <pc:sldMk cId="4199294690" sldId="261"/>
        </pc:sldMkLst>
        <pc:spChg chg="mod">
          <ac:chgData name="D D" userId="bccc9ee53e4ed072" providerId="LiveId" clId="{60C71BAB-5BC6-4BCD-97BC-1077CB00F9CD}" dt="2021-05-12T19:45:50.042" v="0"/>
          <ac:spMkLst>
            <pc:docMk/>
            <pc:sldMk cId="4199294690" sldId="261"/>
            <ac:spMk id="2" creationId="{57C51904-9698-3440-B2DB-C643B5B02430}"/>
          </ac:spMkLst>
        </pc:spChg>
        <pc:spChg chg="mod">
          <ac:chgData name="D D" userId="bccc9ee53e4ed072" providerId="LiveId" clId="{60C71BAB-5BC6-4BCD-97BC-1077CB00F9CD}" dt="2021-05-12T19:45:50.042" v="0"/>
          <ac:spMkLst>
            <pc:docMk/>
            <pc:sldMk cId="4199294690" sldId="261"/>
            <ac:spMk id="3" creationId="{93F03662-8160-4041-8FE3-CDF88219FB32}"/>
          </ac:spMkLst>
        </pc:spChg>
      </pc:sldChg>
      <pc:sldChg chg="modSp">
        <pc:chgData name="D D" userId="bccc9ee53e4ed072" providerId="LiveId" clId="{60C71BAB-5BC6-4BCD-97BC-1077CB00F9CD}" dt="2021-05-12T19:45:50.042" v="0"/>
        <pc:sldMkLst>
          <pc:docMk/>
          <pc:sldMk cId="2848381729" sldId="262"/>
        </pc:sldMkLst>
        <pc:spChg chg="mod">
          <ac:chgData name="D D" userId="bccc9ee53e4ed072" providerId="LiveId" clId="{60C71BAB-5BC6-4BCD-97BC-1077CB00F9CD}" dt="2021-05-12T19:45:50.042" v="0"/>
          <ac:spMkLst>
            <pc:docMk/>
            <pc:sldMk cId="2848381729" sldId="262"/>
            <ac:spMk id="2" creationId="{37190D40-8192-C342-ADC0-C0A7503D53D2}"/>
          </ac:spMkLst>
        </pc:spChg>
        <pc:spChg chg="mod">
          <ac:chgData name="D D" userId="bccc9ee53e4ed072" providerId="LiveId" clId="{60C71BAB-5BC6-4BCD-97BC-1077CB00F9CD}" dt="2021-05-12T19:45:50.042" v="0"/>
          <ac:spMkLst>
            <pc:docMk/>
            <pc:sldMk cId="2848381729" sldId="262"/>
            <ac:spMk id="3" creationId="{96F21798-1630-C649-B7EF-DE6119A35F8B}"/>
          </ac:spMkLst>
        </pc:spChg>
      </pc:sldChg>
      <pc:sldChg chg="modSp">
        <pc:chgData name="D D" userId="bccc9ee53e4ed072" providerId="LiveId" clId="{60C71BAB-5BC6-4BCD-97BC-1077CB00F9CD}" dt="2021-05-12T19:45:50.042" v="0"/>
        <pc:sldMkLst>
          <pc:docMk/>
          <pc:sldMk cId="3502998415" sldId="263"/>
        </pc:sldMkLst>
        <pc:spChg chg="mod">
          <ac:chgData name="D D" userId="bccc9ee53e4ed072" providerId="LiveId" clId="{60C71BAB-5BC6-4BCD-97BC-1077CB00F9CD}" dt="2021-05-12T19:45:50.042" v="0"/>
          <ac:spMkLst>
            <pc:docMk/>
            <pc:sldMk cId="3502998415" sldId="263"/>
            <ac:spMk id="2" creationId="{376E14ED-C6C8-3E48-8C29-921896C2983D}"/>
          </ac:spMkLst>
        </pc:spChg>
        <pc:spChg chg="mod">
          <ac:chgData name="D D" userId="bccc9ee53e4ed072" providerId="LiveId" clId="{60C71BAB-5BC6-4BCD-97BC-1077CB00F9CD}" dt="2021-05-12T19:45:50.042" v="0"/>
          <ac:spMkLst>
            <pc:docMk/>
            <pc:sldMk cId="3502998415" sldId="263"/>
            <ac:spMk id="3" creationId="{2E10B057-185C-C64A-A89D-FFD19C139E29}"/>
          </ac:spMkLst>
        </pc:spChg>
      </pc:sldChg>
      <pc:sldChg chg="modSp">
        <pc:chgData name="D D" userId="bccc9ee53e4ed072" providerId="LiveId" clId="{60C71BAB-5BC6-4BCD-97BC-1077CB00F9CD}" dt="2021-05-12T19:45:50.042" v="0"/>
        <pc:sldMkLst>
          <pc:docMk/>
          <pc:sldMk cId="494229078" sldId="264"/>
        </pc:sldMkLst>
        <pc:spChg chg="mod">
          <ac:chgData name="D D" userId="bccc9ee53e4ed072" providerId="LiveId" clId="{60C71BAB-5BC6-4BCD-97BC-1077CB00F9CD}" dt="2021-05-12T19:45:50.042" v="0"/>
          <ac:spMkLst>
            <pc:docMk/>
            <pc:sldMk cId="494229078" sldId="264"/>
            <ac:spMk id="2" creationId="{320B0E2D-5101-3741-A7AB-E665798680FB}"/>
          </ac:spMkLst>
        </pc:spChg>
        <pc:spChg chg="mod">
          <ac:chgData name="D D" userId="bccc9ee53e4ed072" providerId="LiveId" clId="{60C71BAB-5BC6-4BCD-97BC-1077CB00F9CD}" dt="2021-05-12T19:45:50.042" v="0"/>
          <ac:spMkLst>
            <pc:docMk/>
            <pc:sldMk cId="494229078" sldId="264"/>
            <ac:spMk id="3" creationId="{996C10EA-ED55-1A4D-B243-6C5216CDC2A6}"/>
          </ac:spMkLst>
        </pc:spChg>
      </pc:sldChg>
      <pc:sldChg chg="modSp">
        <pc:chgData name="D D" userId="bccc9ee53e4ed072" providerId="LiveId" clId="{60C71BAB-5BC6-4BCD-97BC-1077CB00F9CD}" dt="2021-05-12T19:45:50.042" v="0"/>
        <pc:sldMkLst>
          <pc:docMk/>
          <pc:sldMk cId="2469316268" sldId="265"/>
        </pc:sldMkLst>
        <pc:spChg chg="mod">
          <ac:chgData name="D D" userId="bccc9ee53e4ed072" providerId="LiveId" clId="{60C71BAB-5BC6-4BCD-97BC-1077CB00F9CD}" dt="2021-05-12T19:45:50.042" v="0"/>
          <ac:spMkLst>
            <pc:docMk/>
            <pc:sldMk cId="2469316268" sldId="265"/>
            <ac:spMk id="2" creationId="{A7F73463-6668-EB4B-860D-3C2A661E1FDF}"/>
          </ac:spMkLst>
        </pc:spChg>
        <pc:spChg chg="mod">
          <ac:chgData name="D D" userId="bccc9ee53e4ed072" providerId="LiveId" clId="{60C71BAB-5BC6-4BCD-97BC-1077CB00F9CD}" dt="2021-05-12T19:45:50.042" v="0"/>
          <ac:spMkLst>
            <pc:docMk/>
            <pc:sldMk cId="2469316268" sldId="265"/>
            <ac:spMk id="3" creationId="{6C676688-1821-3545-B6A2-102049169847}"/>
          </ac:spMkLst>
        </pc:spChg>
      </pc:sldChg>
      <pc:sldChg chg="modSp">
        <pc:chgData name="D D" userId="bccc9ee53e4ed072" providerId="LiveId" clId="{60C71BAB-5BC6-4BCD-97BC-1077CB00F9CD}" dt="2021-05-12T19:45:50.042" v="0"/>
        <pc:sldMkLst>
          <pc:docMk/>
          <pc:sldMk cId="3639538707" sldId="266"/>
        </pc:sldMkLst>
        <pc:spChg chg="mod">
          <ac:chgData name="D D" userId="bccc9ee53e4ed072" providerId="LiveId" clId="{60C71BAB-5BC6-4BCD-97BC-1077CB00F9CD}" dt="2021-05-12T19:45:50.042" v="0"/>
          <ac:spMkLst>
            <pc:docMk/>
            <pc:sldMk cId="3639538707" sldId="266"/>
            <ac:spMk id="2" creationId="{83D6B83B-C0C4-504E-AC85-72D26546FB1C}"/>
          </ac:spMkLst>
        </pc:spChg>
        <pc:spChg chg="mod">
          <ac:chgData name="D D" userId="bccc9ee53e4ed072" providerId="LiveId" clId="{60C71BAB-5BC6-4BCD-97BC-1077CB00F9CD}" dt="2021-05-12T19:45:50.042" v="0"/>
          <ac:spMkLst>
            <pc:docMk/>
            <pc:sldMk cId="3639538707" sldId="266"/>
            <ac:spMk id="3" creationId="{A28E5DAB-5FC9-C445-9466-9939222392AC}"/>
          </ac:spMkLst>
        </pc:spChg>
      </pc:sldChg>
      <pc:sldChg chg="modSp">
        <pc:chgData name="D D" userId="bccc9ee53e4ed072" providerId="LiveId" clId="{60C71BAB-5BC6-4BCD-97BC-1077CB00F9CD}" dt="2021-05-12T19:45:50.042" v="0"/>
        <pc:sldMkLst>
          <pc:docMk/>
          <pc:sldMk cId="204892434" sldId="267"/>
        </pc:sldMkLst>
        <pc:spChg chg="mod">
          <ac:chgData name="D D" userId="bccc9ee53e4ed072" providerId="LiveId" clId="{60C71BAB-5BC6-4BCD-97BC-1077CB00F9CD}" dt="2021-05-12T19:45:50.042" v="0"/>
          <ac:spMkLst>
            <pc:docMk/>
            <pc:sldMk cId="204892434" sldId="267"/>
            <ac:spMk id="2" creationId="{2ED3739D-F3D3-604B-BE09-BAC92B9CB4B5}"/>
          </ac:spMkLst>
        </pc:spChg>
        <pc:spChg chg="mod">
          <ac:chgData name="D D" userId="bccc9ee53e4ed072" providerId="LiveId" clId="{60C71BAB-5BC6-4BCD-97BC-1077CB00F9CD}" dt="2021-05-12T19:45:50.042" v="0"/>
          <ac:spMkLst>
            <pc:docMk/>
            <pc:sldMk cId="204892434" sldId="267"/>
            <ac:spMk id="3" creationId="{FFB8FBC6-AF77-A041-B9C0-A5A42C58D59B}"/>
          </ac:spMkLst>
        </pc:spChg>
      </pc:sldChg>
      <pc:sldChg chg="modSp">
        <pc:chgData name="D D" userId="bccc9ee53e4ed072" providerId="LiveId" clId="{60C71BAB-5BC6-4BCD-97BC-1077CB00F9CD}" dt="2021-05-12T19:45:50.042" v="0"/>
        <pc:sldMkLst>
          <pc:docMk/>
          <pc:sldMk cId="378527226" sldId="268"/>
        </pc:sldMkLst>
        <pc:spChg chg="mod">
          <ac:chgData name="D D" userId="bccc9ee53e4ed072" providerId="LiveId" clId="{60C71BAB-5BC6-4BCD-97BC-1077CB00F9CD}" dt="2021-05-12T19:45:50.042" v="0"/>
          <ac:spMkLst>
            <pc:docMk/>
            <pc:sldMk cId="378527226" sldId="268"/>
            <ac:spMk id="2" creationId="{0352F1BF-BBE2-644B-A7C5-BFDFB8706A3B}"/>
          </ac:spMkLst>
        </pc:spChg>
        <pc:spChg chg="mod">
          <ac:chgData name="D D" userId="bccc9ee53e4ed072" providerId="LiveId" clId="{60C71BAB-5BC6-4BCD-97BC-1077CB00F9CD}" dt="2021-05-12T19:45:50.042" v="0"/>
          <ac:spMkLst>
            <pc:docMk/>
            <pc:sldMk cId="378527226" sldId="268"/>
            <ac:spMk id="3" creationId="{FEB4E82A-56D7-8242-A6D7-1463D4D6EB06}"/>
          </ac:spMkLst>
        </pc:spChg>
      </pc:sldChg>
      <pc:sldChg chg="modSp">
        <pc:chgData name="D D" userId="bccc9ee53e4ed072" providerId="LiveId" clId="{60C71BAB-5BC6-4BCD-97BC-1077CB00F9CD}" dt="2021-05-12T19:45:50.042" v="0"/>
        <pc:sldMkLst>
          <pc:docMk/>
          <pc:sldMk cId="3301028889" sldId="269"/>
        </pc:sldMkLst>
        <pc:spChg chg="mod">
          <ac:chgData name="D D" userId="bccc9ee53e4ed072" providerId="LiveId" clId="{60C71BAB-5BC6-4BCD-97BC-1077CB00F9CD}" dt="2021-05-12T19:45:50.042" v="0"/>
          <ac:spMkLst>
            <pc:docMk/>
            <pc:sldMk cId="3301028889" sldId="269"/>
            <ac:spMk id="2" creationId="{24DA3666-5A20-C640-BC33-65BA5C5E4078}"/>
          </ac:spMkLst>
        </pc:spChg>
        <pc:spChg chg="mod">
          <ac:chgData name="D D" userId="bccc9ee53e4ed072" providerId="LiveId" clId="{60C71BAB-5BC6-4BCD-97BC-1077CB00F9CD}" dt="2021-05-12T19:45:50.042" v="0"/>
          <ac:spMkLst>
            <pc:docMk/>
            <pc:sldMk cId="3301028889" sldId="269"/>
            <ac:spMk id="3" creationId="{4B4AAE7F-D982-1B4C-870C-A3101BFCB3F5}"/>
          </ac:spMkLst>
        </pc:spChg>
      </pc:sldChg>
      <pc:sldChg chg="modSp">
        <pc:chgData name="D D" userId="bccc9ee53e4ed072" providerId="LiveId" clId="{60C71BAB-5BC6-4BCD-97BC-1077CB00F9CD}" dt="2021-05-12T19:45:50.042" v="0"/>
        <pc:sldMkLst>
          <pc:docMk/>
          <pc:sldMk cId="2183470236" sldId="270"/>
        </pc:sldMkLst>
        <pc:spChg chg="mod">
          <ac:chgData name="D D" userId="bccc9ee53e4ed072" providerId="LiveId" clId="{60C71BAB-5BC6-4BCD-97BC-1077CB00F9CD}" dt="2021-05-12T19:45:50.042" v="0"/>
          <ac:spMkLst>
            <pc:docMk/>
            <pc:sldMk cId="2183470236" sldId="270"/>
            <ac:spMk id="2" creationId="{F32D058F-D414-DC4D-9BEE-793062D5C0C8}"/>
          </ac:spMkLst>
        </pc:spChg>
        <pc:spChg chg="mod">
          <ac:chgData name="D D" userId="bccc9ee53e4ed072" providerId="LiveId" clId="{60C71BAB-5BC6-4BCD-97BC-1077CB00F9CD}" dt="2021-05-12T19:45:50.042" v="0"/>
          <ac:spMkLst>
            <pc:docMk/>
            <pc:sldMk cId="2183470236" sldId="270"/>
            <ac:spMk id="3" creationId="{B6C0FBB6-8189-9F46-9F4B-7B201005C3A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0252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60458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80001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2419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446469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54168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667582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7094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65594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12540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44396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B1AD4-8350-4C49-8A44-05269D167CDE}"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406036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EB1AD4-8350-4C49-8A44-05269D167CDE}" type="datetimeFigureOut">
              <a:rPr lang="en-US" smtClean="0"/>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28282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55055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96336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1EB1AD4-8350-4C49-8A44-05269D167CDE}" type="datetimeFigureOut">
              <a:rPr lang="en-US" smtClean="0"/>
              <a:t>12/17/2021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49070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74016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EB1AD4-8350-4C49-8A44-05269D167CDE}" type="datetimeFigureOut">
              <a:rPr lang="en-US" smtClean="0"/>
              <a:t>12/17/2021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359FC5A-0B5C-E54D-8360-6E7A2AEB38A1}" type="slidenum">
              <a:rPr lang="en-US" smtClean="0"/>
              <a:t>‹#›</a:t>
            </a:fld>
            <a:endParaRPr lang="en-US"/>
          </a:p>
        </p:txBody>
      </p:sp>
    </p:spTree>
    <p:extLst>
      <p:ext uri="{BB962C8B-B14F-4D97-AF65-F5344CB8AC3E}">
        <p14:creationId xmlns:p14="http://schemas.microsoft.com/office/powerpoint/2010/main" val="28686994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cnnursing.org/Portals/42/Publications/DNPEssentials.pdf" TargetMode="External"/><Relationship Id="rId7" Type="http://schemas.openxmlformats.org/officeDocument/2006/relationships/hyperlink" Target="https://doi.org/10.1377/hlthaff.27.3.759" TargetMode="External"/><Relationship Id="rId2" Type="http://schemas.openxmlformats.org/officeDocument/2006/relationships/hyperlink" Target="https://doi.org/10.5867/medwave.2018.05.7246" TargetMode="External"/><Relationship Id="rId1" Type="http://schemas.openxmlformats.org/officeDocument/2006/relationships/slideLayout" Target="../slideLayouts/slideLayout2.xml"/><Relationship Id="rId6" Type="http://schemas.openxmlformats.org/officeDocument/2006/relationships/hyperlink" Target="https://www.avasure.com/" TargetMode="External"/><Relationship Id="rId5" Type="http://schemas.openxmlformats.org/officeDocument/2006/relationships/hyperlink" Target="https://www.nature.com/articles/d41586-019-00857-9" TargetMode="External"/><Relationship Id="rId4" Type="http://schemas.openxmlformats.org/officeDocument/2006/relationships/hyperlink" Target="https://afsp.org/about-suicide/suicide-statistic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37/14805-020" TargetMode="External"/><Relationship Id="rId2" Type="http://schemas.openxmlformats.org/officeDocument/2006/relationships/hyperlink" Target="https://doi.org/10.1111/jpm.12555" TargetMode="External"/><Relationship Id="rId1" Type="http://schemas.openxmlformats.org/officeDocument/2006/relationships/slideLayout" Target="../slideLayouts/slideLayout2.xml"/><Relationship Id="rId4" Type="http://schemas.openxmlformats.org/officeDocument/2006/relationships/hyperlink" Target="https://doi.org/10.1111/rssa.1227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16/j.genhosppsych.2019.01.002" TargetMode="External"/><Relationship Id="rId2" Type="http://schemas.openxmlformats.org/officeDocument/2006/relationships/hyperlink" Target="https://doi.org/10.1016/j.injurstu.2019.05.012" TargetMode="External"/><Relationship Id="rId1" Type="http://schemas.openxmlformats.org/officeDocument/2006/relationships/slideLayout" Target="../slideLayouts/slideLayout2.xml"/><Relationship Id="rId5" Type="http://schemas.openxmlformats.org/officeDocument/2006/relationships/hyperlink" Target="https://doi.org/10.1111/tct.12776" TargetMode="External"/><Relationship Id="rId4" Type="http://schemas.openxmlformats.org/officeDocument/2006/relationships/hyperlink" Target="https://doi.org/10.1007/s40037-016-0256-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legislature.mi.gov/doc.aspx?mcl-330-1724" TargetMode="External"/><Relationship Id="rId2" Type="http://schemas.openxmlformats.org/officeDocument/2006/relationships/hyperlink" Target="http://legislature.mi.gov/doc.aspx?mcl-330-1425" TargetMode="External"/><Relationship Id="rId1" Type="http://schemas.openxmlformats.org/officeDocument/2006/relationships/slideLayout" Target="../slideLayouts/slideLayout2.xml"/><Relationship Id="rId5" Type="http://schemas.openxmlformats.org/officeDocument/2006/relationships/hyperlink" Target="http://doi.org/10.1164/rccm.2107138" TargetMode="External"/><Relationship Id="rId4" Type="http://schemas.openxmlformats.org/officeDocument/2006/relationships/hyperlink" Target="http://www.qualityforum.org/topics/sres/serious_reportable_events.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semanticscholar.org/paper/Using-the-Behavioural-Activity-Rating-Scale-as-a-in-Simpson-Pidgeon/c5d1dcf2e90e7a3c783133043866c7573f10cc0d#paper-header" TargetMode="External"/><Relationship Id="rId2" Type="http://schemas.openxmlformats.org/officeDocument/2006/relationships/hyperlink" Target="http://dx.doi.org/10.1136/bmjqs-2015-004160" TargetMode="External"/><Relationship Id="rId1" Type="http://schemas.openxmlformats.org/officeDocument/2006/relationships/slideLayout" Target="../slideLayouts/slideLayout2.xml"/><Relationship Id="rId6" Type="http://schemas.openxmlformats.org/officeDocument/2006/relationships/hyperlink" Target="http://legislature.mi.gov/doc.aspx?mcl-750-539d" TargetMode="External"/><Relationship Id="rId5" Type="http://schemas.openxmlformats.org/officeDocument/2006/relationships/hyperlink" Target="https://www.jointcommission.org/r3_report_issue_18_national_patient_safety_goal_for_suicide_prevention/" TargetMode="External"/><Relationship Id="rId4" Type="http://schemas.openxmlformats.org/officeDocument/2006/relationships/hyperlink" Target="https://cssrs.columbia.edu/the-columbia-scale-c-ssrs/cssrs-for-communities-and-healthcare/#filter=.general-use.englis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80/00031305.2019.1583913" TargetMode="External"/><Relationship Id="rId2" Type="http://schemas.openxmlformats.org/officeDocument/2006/relationships/hyperlink" Target="https://doi.org/10.1080/00031305.2016.1154108" TargetMode="External"/><Relationship Id="rId1" Type="http://schemas.openxmlformats.org/officeDocument/2006/relationships/slideLayout" Target="../slideLayouts/slideLayout2.xml"/><Relationship Id="rId5" Type="http://schemas.openxmlformats.org/officeDocument/2006/relationships/hyperlink" Target="https://doi.org/10.4088/PCC.v10n0204" TargetMode="External"/><Relationship Id="rId4" Type="http://schemas.openxmlformats.org/officeDocument/2006/relationships/hyperlink" Target="https://doi.org/10.1016/j.jcjq.2018.08.0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A2E7-6CFF-7E4C-933D-A25468385BF0}"/>
              </a:ext>
            </a:extLst>
          </p:cNvPr>
          <p:cNvSpPr>
            <a:spLocks noGrp="1"/>
          </p:cNvSpPr>
          <p:nvPr>
            <p:ph type="ctrTitle"/>
          </p:nvPr>
        </p:nvSpPr>
        <p:spPr>
          <a:xfrm>
            <a:off x="1154955" y="1460500"/>
            <a:ext cx="8825658" cy="3329581"/>
          </a:xfrm>
        </p:spPr>
        <p:txBody>
          <a:bodyPr/>
          <a:lstStyle/>
          <a:p>
            <a:r>
              <a:rPr lang="en-US" sz="3200" b="1" dirty="0">
                <a:solidFill>
                  <a:schemeClr val="tx1"/>
                </a:solidFill>
                <a:effectLst/>
                <a:ea typeface="Calibri" panose="020F0502020204030204" pitchFamily="34" charset="0"/>
                <a:cs typeface="Times New Roman" panose="02020603050405020304" pitchFamily="18" charset="0"/>
              </a:rPr>
              <a:t>Using Virtual Remote Monitoring </a:t>
            </a:r>
            <a:br>
              <a:rPr lang="en-US" sz="3200" b="1" dirty="0">
                <a:solidFill>
                  <a:schemeClr val="tx1"/>
                </a:solidFill>
                <a:effectLst/>
                <a:ea typeface="Calibri" panose="020F0502020204030204" pitchFamily="34" charset="0"/>
                <a:cs typeface="Times New Roman" panose="02020603050405020304" pitchFamily="18" charset="0"/>
              </a:rPr>
            </a:br>
            <a:r>
              <a:rPr lang="en-US" sz="3200" b="1" dirty="0">
                <a:solidFill>
                  <a:schemeClr val="tx1"/>
                </a:solidFill>
                <a:effectLst/>
                <a:ea typeface="Calibri" panose="020F0502020204030204" pitchFamily="34" charset="0"/>
                <a:cs typeface="Times New Roman" panose="02020603050405020304" pitchFamily="18" charset="0"/>
              </a:rPr>
              <a:t>as an Alternative Observation Method for </a:t>
            </a:r>
            <a:br>
              <a:rPr lang="en-US" sz="3200" b="1" dirty="0">
                <a:solidFill>
                  <a:schemeClr val="tx1"/>
                </a:solidFill>
                <a:effectLst/>
                <a:ea typeface="Calibri" panose="020F0502020204030204" pitchFamily="34" charset="0"/>
                <a:cs typeface="Times New Roman" panose="02020603050405020304" pitchFamily="18" charset="0"/>
              </a:rPr>
            </a:br>
            <a:r>
              <a:rPr lang="en-US" sz="3200" b="1" dirty="0">
                <a:solidFill>
                  <a:schemeClr val="tx1"/>
                </a:solidFill>
                <a:effectLst/>
                <a:ea typeface="Calibri" panose="020F0502020204030204" pitchFamily="34" charset="0"/>
                <a:cs typeface="Times New Roman" panose="02020603050405020304" pitchFamily="18" charset="0"/>
              </a:rPr>
              <a:t>Suicidal Patients</a:t>
            </a:r>
            <a:endParaRPr lang="en-US" sz="3200" dirty="0"/>
          </a:p>
        </p:txBody>
      </p:sp>
      <p:sp>
        <p:nvSpPr>
          <p:cNvPr id="3" name="Subtitle 2">
            <a:extLst>
              <a:ext uri="{FF2B5EF4-FFF2-40B4-BE49-F238E27FC236}">
                <a16:creationId xmlns:a16="http://schemas.microsoft.com/office/drawing/2014/main" id="{3549DF2D-38F7-2544-ABF3-E2F9D1A9ADCE}"/>
              </a:ext>
            </a:extLst>
          </p:cNvPr>
          <p:cNvSpPr>
            <a:spLocks noGrp="1"/>
          </p:cNvSpPr>
          <p:nvPr>
            <p:ph type="subTitle" idx="1"/>
          </p:nvPr>
        </p:nvSpPr>
        <p:spPr/>
        <p:txBody>
          <a:bodyPr/>
          <a:lstStyle/>
          <a:p>
            <a:r>
              <a:rPr lang="en-US" b="1" dirty="0">
                <a:solidFill>
                  <a:srgbClr val="8AD0D6"/>
                </a:solidFill>
              </a:rPr>
              <a:t>Doug Dascenzo, MSN, RN, CENP</a:t>
            </a:r>
          </a:p>
          <a:p>
            <a:endParaRPr lang="en-US" dirty="0"/>
          </a:p>
        </p:txBody>
      </p:sp>
    </p:spTree>
    <p:extLst>
      <p:ext uri="{BB962C8B-B14F-4D97-AF65-F5344CB8AC3E}">
        <p14:creationId xmlns:p14="http://schemas.microsoft.com/office/powerpoint/2010/main" val="48719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0E2D-5101-3741-A7AB-E665798680FB}"/>
              </a:ext>
            </a:extLst>
          </p:cNvPr>
          <p:cNvSpPr>
            <a:spLocks noGrp="1"/>
          </p:cNvSpPr>
          <p:nvPr>
            <p:ph type="title"/>
          </p:nvPr>
        </p:nvSpPr>
        <p:spPr>
          <a:xfrm>
            <a:off x="646111" y="330200"/>
            <a:ext cx="9404723" cy="825500"/>
          </a:xfrm>
        </p:spPr>
        <p:txBody>
          <a:bodyPr/>
          <a:lstStyle/>
          <a:p>
            <a:r>
              <a:rPr lang="en-US" b="1" dirty="0"/>
              <a:t>Method/Design</a:t>
            </a:r>
          </a:p>
        </p:txBody>
      </p:sp>
      <p:sp>
        <p:nvSpPr>
          <p:cNvPr id="3" name="Content Placeholder 2">
            <a:extLst>
              <a:ext uri="{FF2B5EF4-FFF2-40B4-BE49-F238E27FC236}">
                <a16:creationId xmlns:a16="http://schemas.microsoft.com/office/drawing/2014/main" id="{996C10EA-ED55-1A4D-B243-6C5216CDC2A6}"/>
              </a:ext>
            </a:extLst>
          </p:cNvPr>
          <p:cNvSpPr>
            <a:spLocks noGrp="1"/>
          </p:cNvSpPr>
          <p:nvPr>
            <p:ph idx="1"/>
          </p:nvPr>
        </p:nvSpPr>
        <p:spPr>
          <a:xfrm>
            <a:off x="1103312" y="1395860"/>
            <a:ext cx="9247188" cy="5131940"/>
          </a:xfrm>
        </p:spPr>
        <p:txBody>
          <a:bodyPr>
            <a:noAutofit/>
          </a:bodyPr>
          <a:lstStyle/>
          <a:p>
            <a:r>
              <a:rPr lang="en-US" sz="1800" b="1" u="sng" dirty="0"/>
              <a:t>Design</a:t>
            </a:r>
            <a:r>
              <a:rPr lang="en-US" sz="1800" b="1" dirty="0"/>
              <a:t>: Quality Improvement initiative</a:t>
            </a:r>
          </a:p>
          <a:p>
            <a:r>
              <a:rPr lang="en-US" sz="1800" b="1" u="sng" dirty="0"/>
              <a:t>Intervention</a:t>
            </a:r>
            <a:r>
              <a:rPr lang="en-US" sz="1800" b="1" dirty="0"/>
              <a:t>: Virtual Remote Monitoring</a:t>
            </a:r>
          </a:p>
          <a:p>
            <a:r>
              <a:rPr lang="en-US" sz="1800" b="1" u="sng" dirty="0"/>
              <a:t>Sample</a:t>
            </a:r>
            <a:r>
              <a:rPr lang="en-US" sz="1800" b="1" dirty="0"/>
              <a:t>: Convenience</a:t>
            </a:r>
          </a:p>
          <a:p>
            <a:r>
              <a:rPr lang="en-US" sz="1800" b="1" u="sng" dirty="0"/>
              <a:t>Target population</a:t>
            </a:r>
            <a:r>
              <a:rPr lang="en-US" sz="1800" b="1" dirty="0"/>
              <a:t>: Low and medium-risk suicidal adult patients residing outside the inpatient psychiatric unit with low impulsivity (includes Medical-Surgical, Critical Care, and Physical Medicine &amp; Rehabilitation; excludes ED) </a:t>
            </a:r>
          </a:p>
          <a:p>
            <a:r>
              <a:rPr lang="en-US" sz="1800" b="1" u="sng" dirty="0"/>
              <a:t>Regulatory requirements</a:t>
            </a:r>
            <a:r>
              <a:rPr lang="en-US" sz="1800" b="1" dirty="0"/>
              <a:t>: 360-degree view of clinical area, continuous observation capability, and mechanism to produce an immediate response to imminent danger</a:t>
            </a:r>
          </a:p>
          <a:p>
            <a:r>
              <a:rPr lang="en-US" sz="1800" b="1" u="sng" dirty="0"/>
              <a:t>Suicide observation protocol</a:t>
            </a:r>
            <a:r>
              <a:rPr lang="en-US" sz="1800" b="1" dirty="0"/>
              <a:t>: Included evidence-based suicide risk assessment and impulsivity tools, i.e., C-SSRS, BARS, and Virtual Remote Monitoring vs. traditional in-person sitter options</a:t>
            </a:r>
          </a:p>
          <a:p>
            <a:pPr marL="0" indent="0">
              <a:buNone/>
            </a:pPr>
            <a:r>
              <a:rPr lang="en-US" sz="1700" b="1" dirty="0">
                <a:solidFill>
                  <a:srgbClr val="8AD0D6"/>
                </a:solidFill>
              </a:rPr>
              <a:t>     </a:t>
            </a:r>
          </a:p>
        </p:txBody>
      </p:sp>
    </p:spTree>
    <p:extLst>
      <p:ext uri="{BB962C8B-B14F-4D97-AF65-F5344CB8AC3E}">
        <p14:creationId xmlns:p14="http://schemas.microsoft.com/office/powerpoint/2010/main" val="49422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4885-16DB-4AF1-ABBB-5E613DE7396D}"/>
              </a:ext>
            </a:extLst>
          </p:cNvPr>
          <p:cNvSpPr>
            <a:spLocks noGrp="1"/>
          </p:cNvSpPr>
          <p:nvPr>
            <p:ph type="title"/>
          </p:nvPr>
        </p:nvSpPr>
        <p:spPr/>
        <p:txBody>
          <a:bodyPr/>
          <a:lstStyle/>
          <a:p>
            <a:r>
              <a:rPr lang="en-US" b="1" dirty="0"/>
              <a:t>Method/Design</a:t>
            </a:r>
            <a:endParaRPr lang="en-US" dirty="0"/>
          </a:p>
        </p:txBody>
      </p:sp>
      <p:sp>
        <p:nvSpPr>
          <p:cNvPr id="3" name="Content Placeholder 2">
            <a:extLst>
              <a:ext uri="{FF2B5EF4-FFF2-40B4-BE49-F238E27FC236}">
                <a16:creationId xmlns:a16="http://schemas.microsoft.com/office/drawing/2014/main" id="{12DBBB6A-8980-4D22-9D62-A2F1EEF6B51E}"/>
              </a:ext>
            </a:extLst>
          </p:cNvPr>
          <p:cNvSpPr>
            <a:spLocks noGrp="1"/>
          </p:cNvSpPr>
          <p:nvPr>
            <p:ph idx="1"/>
          </p:nvPr>
        </p:nvSpPr>
        <p:spPr>
          <a:xfrm>
            <a:off x="1103312" y="2052918"/>
            <a:ext cx="9272588" cy="4195481"/>
          </a:xfrm>
        </p:spPr>
        <p:txBody>
          <a:bodyPr/>
          <a:lstStyle/>
          <a:p>
            <a:r>
              <a:rPr lang="en-US" b="1" u="sng" dirty="0"/>
              <a:t>Project management oversight team</a:t>
            </a:r>
            <a:r>
              <a:rPr lang="en-US" b="1" dirty="0"/>
              <a:t>: Established to drive the changes necessary to ensure a successful and sustainable implementation; stakeholders included the medical director of psychiatry, service line director, clinical nurse specialist, nursing education coordinator, nurse manager of Logistics, chief medical officer, and chief nursing officer; met weekly to assess each phase of the implementation, analyze data, identify challenges, and formulate plans of correction</a:t>
            </a:r>
          </a:p>
          <a:p>
            <a:r>
              <a:rPr lang="en-US" sz="2000" b="1" dirty="0"/>
              <a:t>No video recording was permitted</a:t>
            </a:r>
          </a:p>
          <a:p>
            <a:r>
              <a:rPr lang="en-US" sz="2000" b="1" dirty="0"/>
              <a:t>Patients were made aware of camera surveillance and had the right to refuse</a:t>
            </a:r>
          </a:p>
          <a:p>
            <a:endParaRPr lang="en-US" b="1" dirty="0"/>
          </a:p>
        </p:txBody>
      </p:sp>
    </p:spTree>
    <p:extLst>
      <p:ext uri="{BB962C8B-B14F-4D97-AF65-F5344CB8AC3E}">
        <p14:creationId xmlns:p14="http://schemas.microsoft.com/office/powerpoint/2010/main" val="239748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739D-F3D3-604B-BE09-BAC92B9CB4B5}"/>
              </a:ext>
            </a:extLst>
          </p:cNvPr>
          <p:cNvSpPr>
            <a:spLocks noGrp="1"/>
          </p:cNvSpPr>
          <p:nvPr>
            <p:ph type="title"/>
          </p:nvPr>
        </p:nvSpPr>
        <p:spPr/>
        <p:txBody>
          <a:bodyPr/>
          <a:lstStyle/>
          <a:p>
            <a:r>
              <a:rPr lang="en-US" b="1" dirty="0"/>
              <a:t>Method/Design</a:t>
            </a:r>
          </a:p>
        </p:txBody>
      </p:sp>
      <p:sp>
        <p:nvSpPr>
          <p:cNvPr id="3" name="Content Placeholder 2">
            <a:extLst>
              <a:ext uri="{FF2B5EF4-FFF2-40B4-BE49-F238E27FC236}">
                <a16:creationId xmlns:a16="http://schemas.microsoft.com/office/drawing/2014/main" id="{FFB8FBC6-AF77-A041-B9C0-A5A42C58D59B}"/>
              </a:ext>
            </a:extLst>
          </p:cNvPr>
          <p:cNvSpPr>
            <a:spLocks noGrp="1"/>
          </p:cNvSpPr>
          <p:nvPr>
            <p:ph idx="1"/>
          </p:nvPr>
        </p:nvSpPr>
        <p:spPr>
          <a:xfrm>
            <a:off x="1103312" y="1600200"/>
            <a:ext cx="9297988" cy="4673600"/>
          </a:xfrm>
        </p:spPr>
        <p:txBody>
          <a:bodyPr>
            <a:normAutofit/>
          </a:bodyPr>
          <a:lstStyle/>
          <a:p>
            <a:pPr marL="0" indent="0">
              <a:buNone/>
            </a:pPr>
            <a:r>
              <a:rPr lang="en-US" sz="1800" b="1" u="sng" dirty="0"/>
              <a:t>OUTCOME MEASUREMENTS</a:t>
            </a:r>
          </a:p>
          <a:p>
            <a:r>
              <a:rPr lang="en-US" sz="1800" b="1" dirty="0"/>
              <a:t>Establish a suicide observation protocol that describes inclusion/exclusion criteria for Virtual Remote Monitoring (structure) </a:t>
            </a:r>
          </a:p>
          <a:p>
            <a:r>
              <a:rPr lang="en-US" sz="1800" b="1" dirty="0"/>
              <a:t>Utilize the full Columbia-Suicide Severity Rating Scale to stratify suicide risk (process) </a:t>
            </a:r>
          </a:p>
          <a:p>
            <a:r>
              <a:rPr lang="en-US" sz="1800" b="1" dirty="0"/>
              <a:t>Incorporate the use of an impulsivity scale, i.e., BARS, for patients at low or medium risk for suicide (process) </a:t>
            </a:r>
          </a:p>
          <a:p>
            <a:r>
              <a:rPr lang="en-US" sz="1800" b="1" dirty="0"/>
              <a:t>Determine the incidence of patient harm utilizing Virtual Remote Monitoring vs. the traditional assignment of individual sitters to provide observation (outcome) </a:t>
            </a:r>
          </a:p>
          <a:p>
            <a:r>
              <a:rPr lang="en-US" sz="1800" b="1" dirty="0"/>
              <a:t>Compare/contrast the cost of care related to the use of Virtual Remote Monitoring vs. the traditional method of constant observation (outcome)</a:t>
            </a:r>
          </a:p>
          <a:p>
            <a:r>
              <a:rPr lang="en-US" sz="1800" b="1" dirty="0"/>
              <a:t>Assess caregiver experience (outcome) </a:t>
            </a:r>
          </a:p>
          <a:p>
            <a:pPr marL="0" indent="0">
              <a:buNone/>
            </a:pPr>
            <a:endParaRPr lang="en-US" dirty="0"/>
          </a:p>
        </p:txBody>
      </p:sp>
    </p:spTree>
    <p:extLst>
      <p:ext uri="{BB962C8B-B14F-4D97-AF65-F5344CB8AC3E}">
        <p14:creationId xmlns:p14="http://schemas.microsoft.com/office/powerpoint/2010/main" val="20489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739D-F3D3-604B-BE09-BAC92B9CB4B5}"/>
              </a:ext>
            </a:extLst>
          </p:cNvPr>
          <p:cNvSpPr>
            <a:spLocks noGrp="1"/>
          </p:cNvSpPr>
          <p:nvPr>
            <p:ph type="title"/>
          </p:nvPr>
        </p:nvSpPr>
        <p:spPr/>
        <p:txBody>
          <a:bodyPr/>
          <a:lstStyle/>
          <a:p>
            <a:r>
              <a:rPr lang="en-US" b="1" dirty="0"/>
              <a:t>Method/Design</a:t>
            </a:r>
          </a:p>
        </p:txBody>
      </p:sp>
      <p:sp>
        <p:nvSpPr>
          <p:cNvPr id="3" name="Content Placeholder 2">
            <a:extLst>
              <a:ext uri="{FF2B5EF4-FFF2-40B4-BE49-F238E27FC236}">
                <a16:creationId xmlns:a16="http://schemas.microsoft.com/office/drawing/2014/main" id="{FFB8FBC6-AF77-A041-B9C0-A5A42C58D59B}"/>
              </a:ext>
            </a:extLst>
          </p:cNvPr>
          <p:cNvSpPr>
            <a:spLocks noGrp="1"/>
          </p:cNvSpPr>
          <p:nvPr>
            <p:ph idx="1"/>
          </p:nvPr>
        </p:nvSpPr>
        <p:spPr/>
        <p:txBody>
          <a:bodyPr>
            <a:normAutofit/>
          </a:bodyPr>
          <a:lstStyle/>
          <a:p>
            <a:r>
              <a:rPr lang="en-US" sz="1800" b="1" dirty="0"/>
              <a:t>Descriptive and inferential statistical analyses were conducted.</a:t>
            </a:r>
          </a:p>
          <a:p>
            <a:pPr marL="0" indent="0">
              <a:buNone/>
            </a:pPr>
            <a:endParaRPr lang="en-US" sz="1800" b="1" u="sng" dirty="0"/>
          </a:p>
          <a:p>
            <a:pPr marL="0" indent="0">
              <a:buNone/>
            </a:pPr>
            <a:r>
              <a:rPr lang="en-US" sz="1800" b="1" u="sng" dirty="0"/>
              <a:t>IRB</a:t>
            </a:r>
          </a:p>
          <a:p>
            <a:r>
              <a:rPr lang="en-US" sz="1800" b="1" dirty="0"/>
              <a:t>The IRB application was submitted and approved by St. Joseph Mercy Health System and Mercy Health (SJMHS/MH) and the University of Detroit Mercy. </a:t>
            </a:r>
            <a:endParaRPr lang="en-US" sz="1800" dirty="0"/>
          </a:p>
        </p:txBody>
      </p:sp>
    </p:spTree>
    <p:extLst>
      <p:ext uri="{BB962C8B-B14F-4D97-AF65-F5344CB8AC3E}">
        <p14:creationId xmlns:p14="http://schemas.microsoft.com/office/powerpoint/2010/main" val="236438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5B27-8C72-4875-BEE5-72D46A34141B}"/>
              </a:ext>
            </a:extLst>
          </p:cNvPr>
          <p:cNvSpPr>
            <a:spLocks noGrp="1"/>
          </p:cNvSpPr>
          <p:nvPr>
            <p:ph type="title"/>
          </p:nvPr>
        </p:nvSpPr>
        <p:spPr/>
        <p:txBody>
          <a:bodyPr/>
          <a:lstStyle/>
          <a:p>
            <a:r>
              <a:rPr lang="en-US" b="1" dirty="0"/>
              <a:t>Tools</a:t>
            </a:r>
          </a:p>
        </p:txBody>
      </p:sp>
      <p:sp>
        <p:nvSpPr>
          <p:cNvPr id="4" name="Text Placeholder 3">
            <a:extLst>
              <a:ext uri="{FF2B5EF4-FFF2-40B4-BE49-F238E27FC236}">
                <a16:creationId xmlns:a16="http://schemas.microsoft.com/office/drawing/2014/main" id="{44777417-C8DF-4605-9C8B-D93B47057978}"/>
              </a:ext>
            </a:extLst>
          </p:cNvPr>
          <p:cNvSpPr>
            <a:spLocks noGrp="1"/>
          </p:cNvSpPr>
          <p:nvPr>
            <p:ph type="body" idx="1"/>
          </p:nvPr>
        </p:nvSpPr>
        <p:spPr>
          <a:xfrm>
            <a:off x="1103037" y="1333500"/>
            <a:ext cx="4396338" cy="807879"/>
          </a:xfrm>
        </p:spPr>
        <p:txBody>
          <a:bodyPr/>
          <a:lstStyle/>
          <a:p>
            <a:r>
              <a:rPr lang="en-US" sz="2000" b="1" dirty="0">
                <a:solidFill>
                  <a:schemeClr val="tx1"/>
                </a:solidFill>
              </a:rPr>
              <a:t>Columbia-Suicide Severity Rating Scale (C-SSRS)</a:t>
            </a:r>
          </a:p>
        </p:txBody>
      </p:sp>
      <p:sp>
        <p:nvSpPr>
          <p:cNvPr id="6" name="Text Placeholder 5">
            <a:extLst>
              <a:ext uri="{FF2B5EF4-FFF2-40B4-BE49-F238E27FC236}">
                <a16:creationId xmlns:a16="http://schemas.microsoft.com/office/drawing/2014/main" id="{625CF654-D944-4708-B385-0B60F1BB36B4}"/>
              </a:ext>
            </a:extLst>
          </p:cNvPr>
          <p:cNvSpPr>
            <a:spLocks noGrp="1"/>
          </p:cNvSpPr>
          <p:nvPr>
            <p:ph type="body" sz="quarter" idx="3"/>
          </p:nvPr>
        </p:nvSpPr>
        <p:spPr>
          <a:xfrm>
            <a:off x="5654495" y="1333500"/>
            <a:ext cx="4396339" cy="807879"/>
          </a:xfrm>
        </p:spPr>
        <p:txBody>
          <a:bodyPr/>
          <a:lstStyle/>
          <a:p>
            <a:r>
              <a:rPr lang="en-US" sz="2000" b="1" dirty="0">
                <a:solidFill>
                  <a:schemeClr val="tx1"/>
                </a:solidFill>
              </a:rPr>
              <a:t>Behavioral Activity Rating Scale (BARS)</a:t>
            </a:r>
          </a:p>
        </p:txBody>
      </p:sp>
      <p:pic>
        <p:nvPicPr>
          <p:cNvPr id="8" name="Content Placeholder 7" descr="A screenshot of a cell phone&#10;&#10;Description generated with very high confidence">
            <a:extLst>
              <a:ext uri="{FF2B5EF4-FFF2-40B4-BE49-F238E27FC236}">
                <a16:creationId xmlns:a16="http://schemas.microsoft.com/office/drawing/2014/main" id="{01F53BCB-152D-4697-B820-154C03CB8DA2}"/>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1226011" y="2286000"/>
            <a:ext cx="4150391" cy="3970338"/>
          </a:xfrm>
          <a:prstGeom prst="rect">
            <a:avLst/>
          </a:prstGeom>
        </p:spPr>
      </p:pic>
      <p:pic>
        <p:nvPicPr>
          <p:cNvPr id="9" name="Content Placeholder 8" descr="Table 1. Behavioural Activity Rating Scale (BARS)9">
            <a:extLst>
              <a:ext uri="{FF2B5EF4-FFF2-40B4-BE49-F238E27FC236}">
                <a16:creationId xmlns:a16="http://schemas.microsoft.com/office/drawing/2014/main" id="{4267CEC4-2F00-4A15-B3F6-8D2E613C2E01}"/>
              </a:ext>
            </a:extLst>
          </p:cNvPr>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54674" y="3258866"/>
            <a:ext cx="5470525" cy="1834787"/>
          </a:xfrm>
          <a:prstGeom prst="rect">
            <a:avLst/>
          </a:prstGeom>
          <a:noFill/>
          <a:ln>
            <a:noFill/>
          </a:ln>
        </p:spPr>
      </p:pic>
      <p:sp>
        <p:nvSpPr>
          <p:cNvPr id="10" name="TextBox 9">
            <a:extLst>
              <a:ext uri="{FF2B5EF4-FFF2-40B4-BE49-F238E27FC236}">
                <a16:creationId xmlns:a16="http://schemas.microsoft.com/office/drawing/2014/main" id="{0E461EDA-C620-4C1C-B494-BDE00B145EC9}"/>
              </a:ext>
            </a:extLst>
          </p:cNvPr>
          <p:cNvSpPr txBox="1"/>
          <p:nvPr/>
        </p:nvSpPr>
        <p:spPr>
          <a:xfrm>
            <a:off x="1226010" y="6265116"/>
            <a:ext cx="4150391" cy="338554"/>
          </a:xfrm>
          <a:prstGeom prst="rect">
            <a:avLst/>
          </a:prstGeom>
          <a:noFill/>
        </p:spPr>
        <p:txBody>
          <a:bodyPr wrap="square">
            <a:spAutoFit/>
          </a:bodyPr>
          <a:lstStyle/>
          <a:p>
            <a:r>
              <a:rPr lang="en-US" sz="1600" b="1" dirty="0"/>
              <a:t>(The Columbia Lighthouse Project, 2016)</a:t>
            </a:r>
          </a:p>
        </p:txBody>
      </p:sp>
      <p:sp>
        <p:nvSpPr>
          <p:cNvPr id="11" name="TextBox 10">
            <a:extLst>
              <a:ext uri="{FF2B5EF4-FFF2-40B4-BE49-F238E27FC236}">
                <a16:creationId xmlns:a16="http://schemas.microsoft.com/office/drawing/2014/main" id="{B27BF0F3-BCB4-4759-A916-03C9C1F87E27}"/>
              </a:ext>
            </a:extLst>
          </p:cNvPr>
          <p:cNvSpPr txBox="1"/>
          <p:nvPr/>
        </p:nvSpPr>
        <p:spPr>
          <a:xfrm>
            <a:off x="5654495" y="5192752"/>
            <a:ext cx="5470704" cy="338554"/>
          </a:xfrm>
          <a:prstGeom prst="rect">
            <a:avLst/>
          </a:prstGeom>
          <a:noFill/>
        </p:spPr>
        <p:txBody>
          <a:bodyPr wrap="square">
            <a:spAutoFit/>
          </a:bodyPr>
          <a:lstStyle/>
          <a:p>
            <a:pPr algn="ctr"/>
            <a:r>
              <a:rPr lang="en-US" sz="1600" b="1" dirty="0"/>
              <a:t>(Simpson, S., Pidgeon, M., &amp; Nordstrom, K., 2017)</a:t>
            </a:r>
          </a:p>
        </p:txBody>
      </p:sp>
    </p:spTree>
    <p:extLst>
      <p:ext uri="{BB962C8B-B14F-4D97-AF65-F5344CB8AC3E}">
        <p14:creationId xmlns:p14="http://schemas.microsoft.com/office/powerpoint/2010/main" val="341155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E3F9A0-E54E-44D5-AEE0-350E06606F7E}"/>
              </a:ext>
            </a:extLst>
          </p:cNvPr>
          <p:cNvSpPr txBox="1"/>
          <p:nvPr/>
        </p:nvSpPr>
        <p:spPr>
          <a:xfrm>
            <a:off x="3060700" y="301990"/>
            <a:ext cx="6096000" cy="6254020"/>
          </a:xfrm>
          <a:prstGeom prst="rect">
            <a:avLst/>
          </a:prstGeom>
          <a:noFill/>
          <a:ln w="38100">
            <a:solidFill>
              <a:schemeClr val="tx1"/>
            </a:solidFill>
          </a:ln>
        </p:spPr>
        <p:txBody>
          <a:bodyPr wrap="square">
            <a:spAutoFit/>
          </a:bodyPr>
          <a:lstStyle/>
          <a:p>
            <a:pPr marL="0" marR="0" algn="ctr">
              <a:lnSpc>
                <a:spcPct val="200000"/>
              </a:lnSpc>
              <a:spcBef>
                <a:spcPts val="0"/>
              </a:spcBef>
              <a:spcAft>
                <a:spcPts val="0"/>
              </a:spcAft>
            </a:pPr>
            <a:r>
              <a:rPr lang="en-US" sz="2000" b="1" dirty="0">
                <a:effectLst/>
                <a:latin typeface="+mj-lt"/>
                <a:ea typeface="Calibri" panose="020F0502020204030204" pitchFamily="34" charset="0"/>
                <a:cs typeface="Times New Roman" panose="02020603050405020304" pitchFamily="18" charset="0"/>
              </a:rPr>
              <a:t>Nurse Preference Survey</a:t>
            </a:r>
            <a:endParaRPr lang="en-US" sz="2000" dirty="0">
              <a:effectLst/>
              <a:latin typeface="+mj-lt"/>
              <a:ea typeface="Calibri" panose="020F0502020204030204" pitchFamily="34" charset="0"/>
              <a:cs typeface="Times New Roman" panose="02020603050405020304" pitchFamily="18" charset="0"/>
            </a:endParaRPr>
          </a:p>
          <a:p>
            <a:pPr marL="0" marR="0">
              <a:lnSpc>
                <a:spcPct val="200000"/>
              </a:lnSpc>
              <a:spcBef>
                <a:spcPts val="0"/>
              </a:spcBef>
              <a:spcAft>
                <a:spcPts val="0"/>
              </a:spcAft>
              <a:tabLst>
                <a:tab pos="3514725" algn="l"/>
              </a:tabLs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Survey to assess nurses’ preferences for method of observation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Your alias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(first 4 letters of the street name you grew up on followed by the month of your birthday in MM format):</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Patient MRN:</a:t>
            </a:r>
          </a:p>
          <a:p>
            <a:pPr marL="0" marR="0">
              <a:spcBef>
                <a:spcPts val="0"/>
              </a:spcBef>
              <a:spcAft>
                <a:spcPts val="0"/>
              </a:spcAft>
            </a:pPr>
            <a:r>
              <a:rPr lang="en-US" sz="12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Type of monitoring received (check all that apply):</a:t>
            </a: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___1:1 observation		___Continuous Virtual Monitoring (CVM)	Other___________</a:t>
            </a:r>
          </a:p>
          <a:p>
            <a:pPr marL="0" marR="0">
              <a:lnSpc>
                <a:spcPct val="115000"/>
              </a:lnSpc>
              <a:spcBef>
                <a:spcPts val="0"/>
              </a:spcBef>
              <a:spcAft>
                <a:spcPts val="0"/>
              </a:spcAft>
            </a:pPr>
            <a:r>
              <a:rPr lang="en-US" sz="12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Please respond to the following statements according to a scale ranging from 1 to 5, with 1 meaning you “strongly disagree” and 5 meaning “strongly agree.”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1. I felt comfortable that the patient being monitored for suicide precautions was safe.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		       2		     3		   4			5</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2. The patient being monitored for suicide precautions caused trouble for 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		       2		     3		   4			5</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3. It took a lot of time for me to care for the patient who was monitored for suicide precautions.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		       2		     3		   4			5</a:t>
            </a: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54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EEBDE-ED92-41F2-B32E-A337A2A180E2}"/>
              </a:ext>
            </a:extLst>
          </p:cNvPr>
          <p:cNvSpPr txBox="1"/>
          <p:nvPr/>
        </p:nvSpPr>
        <p:spPr>
          <a:xfrm>
            <a:off x="3048000" y="586338"/>
            <a:ext cx="6096000" cy="5112169"/>
          </a:xfrm>
          <a:prstGeom prst="rect">
            <a:avLst/>
          </a:prstGeom>
          <a:noFill/>
          <a:ln w="38100">
            <a:solidFill>
              <a:schemeClr val="tx1"/>
            </a:solidFill>
          </a:ln>
        </p:spPr>
        <p:txBody>
          <a:bodyPr wrap="square">
            <a:spAutoFit/>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4. The patient on suicide precautions could have done something to harm himself or herself, and there is nothing I could have done about it.</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1		       2		     3		   4			5</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5.  </a:t>
            </a:r>
            <a:r>
              <a:rPr kumimoji="0" lang="en-US" sz="1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Having the patient monitored for suicide precautions was easy for 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1		       2		     3		   4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6. The patient’s behavior remained calm and appropriate while on suicide precautions.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1		       2		     3		   4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7. I would choose that this patient has 1:1 observation rather than a continuous virtual monitoring.</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1		       2		     3		   4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8. I would choose that this patient has continuous virtual monitoring rather than 1:1 observation.</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1		       2		     3		   4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strongly disagree	disagree	neutral		agree		strongly agree</a:t>
            </a:r>
            <a:endParaRPr lang="en-US" sz="1400" dirty="0"/>
          </a:p>
        </p:txBody>
      </p:sp>
      <p:sp>
        <p:nvSpPr>
          <p:cNvPr id="5" name="TextBox 4">
            <a:extLst>
              <a:ext uri="{FF2B5EF4-FFF2-40B4-BE49-F238E27FC236}">
                <a16:creationId xmlns:a16="http://schemas.microsoft.com/office/drawing/2014/main" id="{3B2137C7-A608-4048-A967-2B73F53F6CAC}"/>
              </a:ext>
            </a:extLst>
          </p:cNvPr>
          <p:cNvSpPr txBox="1"/>
          <p:nvPr/>
        </p:nvSpPr>
        <p:spPr>
          <a:xfrm>
            <a:off x="3048000" y="5902330"/>
            <a:ext cx="6096000" cy="369332"/>
          </a:xfrm>
          <a:prstGeom prst="rect">
            <a:avLst/>
          </a:prstGeom>
          <a:noFill/>
        </p:spPr>
        <p:txBody>
          <a:bodyPr wrap="square">
            <a:spAutoFit/>
          </a:bodyPr>
          <a:lstStyle/>
          <a:p>
            <a:r>
              <a:rPr lang="en-US" sz="1600" b="1" dirty="0"/>
              <a:t>(Kroll et al., 2019</a:t>
            </a:r>
            <a:r>
              <a:rPr lang="en-US" dirty="0"/>
              <a:t>)</a:t>
            </a:r>
          </a:p>
        </p:txBody>
      </p:sp>
    </p:spTree>
    <p:extLst>
      <p:ext uri="{BB962C8B-B14F-4D97-AF65-F5344CB8AC3E}">
        <p14:creationId xmlns:p14="http://schemas.microsoft.com/office/powerpoint/2010/main" val="316621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F1BF-BBE2-644B-A7C5-BFDFB8706A3B}"/>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FEB4E82A-56D7-8242-A6D7-1463D4D6EB06}"/>
              </a:ext>
            </a:extLst>
          </p:cNvPr>
          <p:cNvSpPr>
            <a:spLocks noGrp="1"/>
          </p:cNvSpPr>
          <p:nvPr>
            <p:ph idx="1"/>
          </p:nvPr>
        </p:nvSpPr>
        <p:spPr/>
        <p:txBody>
          <a:bodyPr/>
          <a:lstStyle/>
          <a:p>
            <a:pPr marL="0" indent="0">
              <a:buNone/>
            </a:pPr>
            <a:r>
              <a:rPr lang="en-US" b="1" u="sng" dirty="0"/>
              <a:t>Time period: January 14 – May 14, 2021 </a:t>
            </a:r>
          </a:p>
          <a:p>
            <a:endParaRPr lang="en-US" b="1" dirty="0"/>
          </a:p>
          <a:p>
            <a:r>
              <a:rPr lang="en-US" b="1" dirty="0"/>
              <a:t>20 of 36 patients were deemed appropriate for virtual remote monitoring (VRM) or 1,752 VRM hours (38.4%) vs. 2,808 in-person hours (61.6%).</a:t>
            </a:r>
          </a:p>
          <a:p>
            <a:pPr marL="0" indent="0">
              <a:buNone/>
            </a:pPr>
            <a:endParaRPr lang="en-US" b="1" u="sng" dirty="0"/>
          </a:p>
          <a:p>
            <a:pPr marL="0" indent="0">
              <a:buNone/>
            </a:pPr>
            <a:r>
              <a:rPr lang="en-US" b="1" u="sng" dirty="0"/>
              <a:t>Safety</a:t>
            </a:r>
          </a:p>
          <a:p>
            <a:r>
              <a:rPr lang="en-US" b="1" dirty="0">
                <a:solidFill>
                  <a:srgbClr val="FF0000"/>
                </a:solidFill>
              </a:rPr>
              <a:t>VRM-associated adverse events = 0 </a:t>
            </a:r>
          </a:p>
          <a:p>
            <a:r>
              <a:rPr lang="en-US" b="1" dirty="0">
                <a:solidFill>
                  <a:srgbClr val="FF0000"/>
                </a:solidFill>
              </a:rPr>
              <a:t>Sitter-associated adverse events = 0</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7852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F1BF-BBE2-644B-A7C5-BFDFB8706A3B}"/>
              </a:ext>
            </a:extLst>
          </p:cNvPr>
          <p:cNvSpPr>
            <a:spLocks noGrp="1"/>
          </p:cNvSpPr>
          <p:nvPr>
            <p:ph type="title"/>
          </p:nvPr>
        </p:nvSpPr>
        <p:spPr>
          <a:xfrm>
            <a:off x="646111" y="236818"/>
            <a:ext cx="9404723" cy="1400530"/>
          </a:xfrm>
        </p:spPr>
        <p:txBody>
          <a:bodyPr/>
          <a:lstStyle/>
          <a:p>
            <a:r>
              <a:rPr lang="en-US" b="1" dirty="0"/>
              <a:t>Results</a:t>
            </a:r>
          </a:p>
        </p:txBody>
      </p:sp>
      <p:sp>
        <p:nvSpPr>
          <p:cNvPr id="8" name="Content Placeholder 7">
            <a:extLst>
              <a:ext uri="{FF2B5EF4-FFF2-40B4-BE49-F238E27FC236}">
                <a16:creationId xmlns:a16="http://schemas.microsoft.com/office/drawing/2014/main" id="{CFF5C61C-537E-4BE0-A128-000A0A0B4CF0}"/>
              </a:ext>
            </a:extLst>
          </p:cNvPr>
          <p:cNvSpPr>
            <a:spLocks noGrp="1"/>
          </p:cNvSpPr>
          <p:nvPr>
            <p:ph idx="1"/>
          </p:nvPr>
        </p:nvSpPr>
        <p:spPr>
          <a:xfrm>
            <a:off x="1104293" y="1152983"/>
            <a:ext cx="8946541" cy="5468199"/>
          </a:xfrm>
        </p:spPr>
        <p:txBody>
          <a:bodyPr>
            <a:normAutofit/>
          </a:bodyPr>
          <a:lstStyle/>
          <a:p>
            <a:pPr marL="0" indent="0">
              <a:buNone/>
            </a:pPr>
            <a:r>
              <a:rPr lang="en-US" b="1" u="sng" dirty="0"/>
              <a:t>Cost of Care</a:t>
            </a:r>
            <a:endParaRPr lang="en-US" b="1" u="sng" dirty="0">
              <a:solidFill>
                <a:srgbClr val="FF0000"/>
              </a:solidFill>
            </a:endParaRPr>
          </a:p>
          <a:p>
            <a:r>
              <a:rPr lang="en-US" b="1" dirty="0">
                <a:solidFill>
                  <a:srgbClr val="FF0000"/>
                </a:solidFill>
              </a:rPr>
              <a:t>Average reduction in FTE usage/pay period = 8.2 FTEs </a:t>
            </a:r>
          </a:p>
          <a:p>
            <a:r>
              <a:rPr lang="en-US" b="1" dirty="0">
                <a:solidFill>
                  <a:srgbClr val="FF0000"/>
                </a:solidFill>
              </a:rPr>
              <a:t>Annualized cost savings less infrastructure expense = $357,000</a:t>
            </a:r>
          </a:p>
          <a:p>
            <a:endParaRPr lang="en-US" sz="1700" b="1" dirty="0"/>
          </a:p>
        </p:txBody>
      </p:sp>
      <p:pic>
        <p:nvPicPr>
          <p:cNvPr id="10" name="Picture 9">
            <a:extLst>
              <a:ext uri="{FF2B5EF4-FFF2-40B4-BE49-F238E27FC236}">
                <a16:creationId xmlns:a16="http://schemas.microsoft.com/office/drawing/2014/main" id="{4680636C-F5AA-4599-9DF5-4A45C6E5526E}"/>
              </a:ext>
            </a:extLst>
          </p:cNvPr>
          <p:cNvPicPr>
            <a:picLocks noChangeAspect="1"/>
          </p:cNvPicPr>
          <p:nvPr/>
        </p:nvPicPr>
        <p:blipFill>
          <a:blip r:embed="rId2"/>
          <a:stretch>
            <a:fillRect/>
          </a:stretch>
        </p:blipFill>
        <p:spPr>
          <a:xfrm>
            <a:off x="1523999" y="2669445"/>
            <a:ext cx="8526835" cy="3585881"/>
          </a:xfrm>
          <a:prstGeom prst="rect">
            <a:avLst/>
          </a:prstGeom>
        </p:spPr>
      </p:pic>
      <p:pic>
        <p:nvPicPr>
          <p:cNvPr id="12" name="Picture 11">
            <a:extLst>
              <a:ext uri="{FF2B5EF4-FFF2-40B4-BE49-F238E27FC236}">
                <a16:creationId xmlns:a16="http://schemas.microsoft.com/office/drawing/2014/main" id="{645C917F-43FD-4D9A-86F2-ECCF725B17AC}"/>
              </a:ext>
            </a:extLst>
          </p:cNvPr>
          <p:cNvPicPr>
            <a:picLocks noChangeAspect="1"/>
          </p:cNvPicPr>
          <p:nvPr/>
        </p:nvPicPr>
        <p:blipFill>
          <a:blip r:embed="rId3"/>
          <a:stretch>
            <a:fillRect/>
          </a:stretch>
        </p:blipFill>
        <p:spPr>
          <a:xfrm>
            <a:off x="7388641" y="4462386"/>
            <a:ext cx="318333" cy="1633614"/>
          </a:xfrm>
          <a:prstGeom prst="rect">
            <a:avLst/>
          </a:prstGeom>
        </p:spPr>
      </p:pic>
    </p:spTree>
    <p:extLst>
      <p:ext uri="{BB962C8B-B14F-4D97-AF65-F5344CB8AC3E}">
        <p14:creationId xmlns:p14="http://schemas.microsoft.com/office/powerpoint/2010/main" val="153273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F1BF-BBE2-644B-A7C5-BFDFB8706A3B}"/>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FEB4E82A-56D7-8242-A6D7-1463D4D6EB06}"/>
              </a:ext>
            </a:extLst>
          </p:cNvPr>
          <p:cNvSpPr>
            <a:spLocks noGrp="1"/>
          </p:cNvSpPr>
          <p:nvPr>
            <p:ph idx="1"/>
          </p:nvPr>
        </p:nvSpPr>
        <p:spPr>
          <a:xfrm>
            <a:off x="1103312" y="1562100"/>
            <a:ext cx="9310688" cy="4749800"/>
          </a:xfrm>
        </p:spPr>
        <p:txBody>
          <a:bodyPr>
            <a:normAutofit/>
          </a:bodyPr>
          <a:lstStyle/>
          <a:p>
            <a:pPr marL="0" indent="0">
              <a:buNone/>
            </a:pPr>
            <a:r>
              <a:rPr lang="en-US" b="1" u="sng" dirty="0"/>
              <a:t>Nurse Preference</a:t>
            </a:r>
          </a:p>
          <a:p>
            <a:r>
              <a:rPr lang="en-US" b="1" dirty="0"/>
              <a:t>68 respondents: 44 utilized VRM and 24 constant observation (CO)</a:t>
            </a:r>
          </a:p>
          <a:p>
            <a:r>
              <a:rPr lang="en-US" b="1" dirty="0">
                <a:ea typeface="Calibri" panose="020F0502020204030204" pitchFamily="34" charset="0"/>
              </a:rPr>
              <a:t>5-point scale: </a:t>
            </a:r>
            <a:r>
              <a:rPr lang="en-US" b="1" dirty="0">
                <a:effectLst/>
                <a:ea typeface="Calibri" panose="020F0502020204030204" pitchFamily="34" charset="0"/>
              </a:rPr>
              <a:t>1 = strongly disagree; 2 = disagree; 3 = neutral, 4 = agree; 5 = strongly agree</a:t>
            </a:r>
            <a:endParaRPr lang="en-US" b="1" dirty="0"/>
          </a:p>
          <a:p>
            <a:r>
              <a:rPr lang="en-US" b="1" dirty="0"/>
              <a:t>Practical significance of the differences between the two groups were reflected by small effect size for three of the items:</a:t>
            </a:r>
          </a:p>
          <a:p>
            <a:r>
              <a:rPr lang="en-US" b="1" dirty="0">
                <a:solidFill>
                  <a:srgbClr val="FF0000"/>
                </a:solidFill>
              </a:rPr>
              <a:t>I felt comfortable that the patient being monitored for suicide precautions was safe </a:t>
            </a:r>
            <a:r>
              <a:rPr lang="en-US" b="1" dirty="0"/>
              <a:t>(VRM Mdn = 3.42; </a:t>
            </a:r>
            <a:r>
              <a:rPr lang="en-US" sz="1800" b="1" dirty="0"/>
              <a:t>CO Mdn = 4.40; </a:t>
            </a:r>
            <a:r>
              <a:rPr lang="en-US" sz="1800" b="1" dirty="0">
                <a:effectLst/>
                <a:ea typeface="Calibri" panose="020F0502020204030204" pitchFamily="34" charset="0"/>
              </a:rPr>
              <a:t>η</a:t>
            </a:r>
            <a:r>
              <a:rPr lang="en-US" sz="1800" b="1" baseline="30000" dirty="0">
                <a:effectLst/>
                <a:ea typeface="Calibri" panose="020F0502020204030204" pitchFamily="34" charset="0"/>
              </a:rPr>
              <a:t>2 </a:t>
            </a:r>
            <a:r>
              <a:rPr lang="en-US" sz="1800" b="1" dirty="0">
                <a:effectLst/>
                <a:ea typeface="Calibri" panose="020F0502020204030204" pitchFamily="34" charset="0"/>
              </a:rPr>
              <a:t>= 0.11)</a:t>
            </a:r>
            <a:r>
              <a:rPr lang="en-US" b="1" dirty="0"/>
              <a:t> </a:t>
            </a:r>
          </a:p>
          <a:p>
            <a:r>
              <a:rPr lang="en-US" b="1" dirty="0">
                <a:solidFill>
                  <a:srgbClr val="FF0000"/>
                </a:solidFill>
              </a:rPr>
              <a:t>I would choose that this patient has continuous virtual monitoring rather than 1:1 observation </a:t>
            </a:r>
            <a:r>
              <a:rPr lang="en-US" b="1" dirty="0"/>
              <a:t>(VRM Mdn = 2.17; CO Mdn = 1.45; </a:t>
            </a:r>
            <a:r>
              <a:rPr lang="en-US" sz="2000" b="1" dirty="0">
                <a:effectLst/>
                <a:ea typeface="Calibri" panose="020F0502020204030204" pitchFamily="34" charset="0"/>
              </a:rPr>
              <a:t>η</a:t>
            </a:r>
            <a:r>
              <a:rPr lang="en-US" sz="2000" b="1" baseline="30000" dirty="0">
                <a:effectLst/>
                <a:ea typeface="Calibri" panose="020F0502020204030204" pitchFamily="34" charset="0"/>
              </a:rPr>
              <a:t>2 </a:t>
            </a:r>
            <a:r>
              <a:rPr lang="en-US" sz="2000" b="1" dirty="0">
                <a:effectLst/>
                <a:ea typeface="Calibri" panose="020F0502020204030204" pitchFamily="34" charset="0"/>
              </a:rPr>
              <a:t>= 0.11)</a:t>
            </a:r>
            <a:r>
              <a:rPr lang="en-US" b="1" dirty="0"/>
              <a:t> </a:t>
            </a:r>
          </a:p>
          <a:p>
            <a:r>
              <a:rPr lang="en-US" b="1" dirty="0">
                <a:solidFill>
                  <a:srgbClr val="FF0000"/>
                </a:solidFill>
              </a:rPr>
              <a:t>I would choose that this patient has 1:1 observation rather than continuous virtual monitoring</a:t>
            </a:r>
            <a:r>
              <a:rPr lang="en-US" b="1" dirty="0"/>
              <a:t> </a:t>
            </a:r>
            <a:r>
              <a:rPr lang="en-US" sz="1900" b="1" dirty="0"/>
              <a:t>(VRM Mdn = 4.14; CO Mdn = 4.68; </a:t>
            </a:r>
            <a:r>
              <a:rPr lang="en-US" sz="1900" b="1" dirty="0">
                <a:effectLst/>
                <a:ea typeface="Calibri" panose="020F0502020204030204" pitchFamily="34" charset="0"/>
              </a:rPr>
              <a:t>η</a:t>
            </a:r>
            <a:r>
              <a:rPr lang="en-US" sz="1900" b="1" baseline="30000" dirty="0">
                <a:effectLst/>
                <a:ea typeface="Calibri" panose="020F0502020204030204" pitchFamily="34" charset="0"/>
              </a:rPr>
              <a:t>2 </a:t>
            </a:r>
            <a:r>
              <a:rPr lang="en-US" sz="1900" b="1" dirty="0">
                <a:effectLst/>
                <a:ea typeface="Calibri" panose="020F0502020204030204" pitchFamily="34" charset="0"/>
              </a:rPr>
              <a:t>= 0.07)</a:t>
            </a:r>
            <a:endParaRPr lang="en-US" sz="1900" b="1" dirty="0"/>
          </a:p>
          <a:p>
            <a:endParaRPr lang="en-US" b="1" dirty="0"/>
          </a:p>
          <a:p>
            <a:endParaRPr lang="en-US" sz="1700" b="1" dirty="0"/>
          </a:p>
        </p:txBody>
      </p:sp>
    </p:spTree>
    <p:extLst>
      <p:ext uri="{BB962C8B-B14F-4D97-AF65-F5344CB8AC3E}">
        <p14:creationId xmlns:p14="http://schemas.microsoft.com/office/powerpoint/2010/main" val="392776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DC95-DAF2-472A-9884-5457531E9195}"/>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AD483723-BB9F-4D95-BB62-8AB1F640FB20}"/>
              </a:ext>
            </a:extLst>
          </p:cNvPr>
          <p:cNvSpPr>
            <a:spLocks noGrp="1"/>
          </p:cNvSpPr>
          <p:nvPr>
            <p:ph idx="1"/>
          </p:nvPr>
        </p:nvSpPr>
        <p:spPr>
          <a:xfrm>
            <a:off x="1103312" y="1447800"/>
            <a:ext cx="8946541" cy="4957482"/>
          </a:xfrm>
        </p:spPr>
        <p:txBody>
          <a:bodyPr>
            <a:normAutofit fontScale="70000" lnSpcReduction="20000"/>
          </a:bodyPr>
          <a:lstStyle/>
          <a:p>
            <a:r>
              <a:rPr kumimoji="0" lang="en-US" sz="2600" b="1" i="0" u="none" strike="noStrike" kern="1200" cap="none" spc="0" normalizeH="0" baseline="0" noProof="0" dirty="0">
                <a:ln>
                  <a:noFill/>
                </a:ln>
                <a:effectLst/>
                <a:uLnTx/>
                <a:uFillTx/>
                <a:latin typeface="Century Gothic" panose="020B0502020202020204"/>
                <a:ea typeface="+mn-ea"/>
                <a:cs typeface="+mn-cs"/>
              </a:rPr>
              <a:t>Virtual remote monitoring is one method by which hospitalized patients in the United States are observed for safety reasons (AvaSure, 2019).</a:t>
            </a:r>
          </a:p>
          <a:p>
            <a:endParaRPr kumimoji="0" lang="en-US" sz="2600" b="1" i="0" u="none" strike="noStrike" kern="1200" cap="none" spc="0" normalizeH="0" baseline="0" noProof="0" dirty="0">
              <a:ln>
                <a:noFill/>
              </a:ln>
              <a:effectLst/>
              <a:uLnTx/>
              <a:uFillTx/>
              <a:latin typeface="Century Gothic" panose="020B0502020202020204"/>
              <a:ea typeface="+mn-ea"/>
              <a:cs typeface="+mn-cs"/>
            </a:endParaRPr>
          </a:p>
          <a:p>
            <a:r>
              <a:rPr kumimoji="0" lang="en-US" sz="2600" b="1" i="0" u="none" strike="noStrike" kern="1200" cap="none" spc="0" normalizeH="0" baseline="0" noProof="0" dirty="0">
                <a:ln>
                  <a:noFill/>
                </a:ln>
                <a:effectLst/>
                <a:uLnTx/>
                <a:uFillTx/>
                <a:latin typeface="Century Gothic" panose="020B0502020202020204"/>
                <a:ea typeface="+mn-ea"/>
                <a:cs typeface="+mn-cs"/>
              </a:rPr>
              <a:t>Virtual remote monitoring requires the use of a mobile or fixed camera in the patient’s room that transmits real-time visual feedback to a remote central workstation staffed by a virtual monitoring technician. The technology might also include intercom, duress alarm, and privacy capability (AvaSure, 2019).</a:t>
            </a:r>
          </a:p>
          <a:p>
            <a:endParaRPr kumimoji="0" lang="en-US" sz="2600" b="1" i="0" u="none" strike="noStrike" kern="1200" cap="none" spc="0" normalizeH="0" baseline="0" noProof="0" dirty="0">
              <a:ln>
                <a:noFill/>
              </a:ln>
              <a:effectLst/>
              <a:uLnTx/>
              <a:uFillTx/>
              <a:latin typeface="Century Gothic" panose="020B0502020202020204"/>
              <a:ea typeface="+mn-ea"/>
              <a:cs typeface="+mn-cs"/>
            </a:endParaRPr>
          </a:p>
          <a:p>
            <a:r>
              <a:rPr kumimoji="0" lang="en-US" sz="2600" b="1" i="0" u="none" strike="noStrike" kern="1200" cap="none" spc="0" normalizeH="0" baseline="0" noProof="0" dirty="0">
                <a:ln>
                  <a:noFill/>
                </a:ln>
                <a:effectLst/>
                <a:uLnTx/>
                <a:uFillTx/>
                <a:latin typeface="Century Gothic" panose="020B0502020202020204"/>
                <a:ea typeface="+mn-ea"/>
                <a:cs typeface="+mn-cs"/>
              </a:rPr>
              <a:t>This method of patient safety surveillance has predominantly been used to observe patients at high risk for falls with the goal of keeping them safer, as evidenced by a reduction in injurious falls (AvaSure, 2019).</a:t>
            </a:r>
          </a:p>
          <a:p>
            <a:endParaRPr kumimoji="0" lang="en-US" sz="2600" b="1" i="0" u="none" strike="noStrike" kern="1200" cap="none" spc="0" normalizeH="0" baseline="0" noProof="0" dirty="0">
              <a:ln>
                <a:noFill/>
              </a:ln>
              <a:solidFill>
                <a:srgbClr val="8AD0D6"/>
              </a:solidFill>
              <a:effectLst/>
              <a:uLnTx/>
              <a:uFillTx/>
              <a:latin typeface="Century Gothic" panose="020B0502020202020204"/>
              <a:ea typeface="+mn-ea"/>
              <a:cs typeface="+mn-cs"/>
            </a:endParaRPr>
          </a:p>
          <a:p>
            <a:r>
              <a:rPr kumimoji="0" lang="en-US" sz="2600" b="1" i="0" u="none" strike="noStrike" kern="1200" cap="none" spc="0" normalizeH="0" baseline="0" noProof="0" dirty="0">
                <a:ln>
                  <a:noFill/>
                </a:ln>
                <a:effectLst/>
                <a:uLnTx/>
                <a:uFillTx/>
                <a:latin typeface="Century Gothic" panose="020B0502020202020204"/>
                <a:ea typeface="+mn-ea"/>
                <a:cs typeface="+mn-cs"/>
              </a:rPr>
              <a:t>This quality improvement initiative is intended to replicate the work conducted at Brigham and Women’s Hospital in which virtual remote monitoring was used to provide observation to hospitalized adult patients screening positive for suicide at low or medium risk and low impulsivity (Kroll et al., 2019).</a:t>
            </a:r>
          </a:p>
          <a:p>
            <a:endParaRPr kumimoji="0" lang="en-US" sz="2600" b="1" i="0" u="none" strike="noStrike" kern="1200" cap="none" spc="0" normalizeH="0" baseline="0" noProof="0" dirty="0">
              <a:ln>
                <a:noFill/>
              </a:ln>
              <a:effectLst/>
              <a:uLnTx/>
              <a:uFillTx/>
              <a:latin typeface="Century Gothic" panose="020B0502020202020204"/>
              <a:ea typeface="+mn-ea"/>
              <a:cs typeface="+mn-cs"/>
            </a:endParaRPr>
          </a:p>
          <a:p>
            <a:endParaRPr kumimoji="0" lang="en-US" sz="1600" b="1" i="0" u="none" strike="noStrike" kern="1200" cap="none" spc="0" normalizeH="0" baseline="0" noProof="0" dirty="0">
              <a:ln>
                <a:noFill/>
              </a:ln>
              <a:effectLst/>
              <a:uLnTx/>
              <a:uFillTx/>
              <a:latin typeface="Century Gothic" panose="020B0502020202020204"/>
              <a:ea typeface="+mn-ea"/>
              <a:cs typeface="+mn-cs"/>
            </a:endParaRPr>
          </a:p>
          <a:p>
            <a:endParaRPr kumimoji="0" lang="en-US" sz="2000" b="1" i="0" u="none" strike="noStrike" kern="1200" cap="none" spc="0" normalizeH="0" baseline="0" noProof="0" dirty="0">
              <a:ln>
                <a:noFill/>
              </a:ln>
              <a:effectLst/>
              <a:uLnTx/>
              <a:uFillTx/>
              <a:latin typeface="Century Gothic" panose="020B0502020202020204"/>
              <a:ea typeface="+mn-ea"/>
              <a:cs typeface="+mn-cs"/>
            </a:endParaRPr>
          </a:p>
          <a:p>
            <a:endParaRPr kumimoji="0" lang="en-US" sz="2000" b="1" i="0" u="none" strike="noStrike" kern="1200" cap="none" spc="0" normalizeH="0" baseline="0" noProof="0" dirty="0">
              <a:ln>
                <a:noFill/>
              </a:ln>
              <a:effectLst/>
              <a:uLnTx/>
              <a:uFillTx/>
              <a:latin typeface="Century Gothic" panose="020B0502020202020204"/>
              <a:ea typeface="+mn-ea"/>
              <a:cs typeface="+mn-cs"/>
            </a:endParaRPr>
          </a:p>
          <a:p>
            <a:endParaRPr lang="en-US" dirty="0"/>
          </a:p>
        </p:txBody>
      </p:sp>
    </p:spTree>
    <p:extLst>
      <p:ext uri="{BB962C8B-B14F-4D97-AF65-F5344CB8AC3E}">
        <p14:creationId xmlns:p14="http://schemas.microsoft.com/office/powerpoint/2010/main" val="313955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CCAF-76DA-4C08-B4D9-4CDD457689FA}"/>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96B3629E-BA3F-4915-8940-568852FEB5A2}"/>
              </a:ext>
            </a:extLst>
          </p:cNvPr>
          <p:cNvSpPr>
            <a:spLocks noGrp="1"/>
          </p:cNvSpPr>
          <p:nvPr>
            <p:ph idx="1"/>
          </p:nvPr>
        </p:nvSpPr>
        <p:spPr/>
        <p:txBody>
          <a:bodyPr/>
          <a:lstStyle/>
          <a:p>
            <a:r>
              <a:rPr lang="en-US" b="1" dirty="0"/>
              <a:t>The responses to the other five items (concerned with issues relating to the patients’ behavior; ease of monitoring, harm to the patients, time taken for monitoring, and trouble with patients) indicated similar low to neutral levels of disagreement among both the constant observation and VRM groups, with negligible effect sizes.</a:t>
            </a:r>
          </a:p>
        </p:txBody>
      </p:sp>
    </p:spTree>
    <p:extLst>
      <p:ext uri="{BB962C8B-B14F-4D97-AF65-F5344CB8AC3E}">
        <p14:creationId xmlns:p14="http://schemas.microsoft.com/office/powerpoint/2010/main" val="253817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3666-5A20-C640-BC33-65BA5C5E4078}"/>
              </a:ext>
            </a:extLst>
          </p:cNvPr>
          <p:cNvSpPr>
            <a:spLocks noGrp="1"/>
          </p:cNvSpPr>
          <p:nvPr>
            <p:ph type="title"/>
          </p:nvPr>
        </p:nvSpPr>
        <p:spPr/>
        <p:txBody>
          <a:bodyPr/>
          <a:lstStyle/>
          <a:p>
            <a:r>
              <a:rPr lang="en-US" b="1" dirty="0"/>
              <a:t>Discussion</a:t>
            </a:r>
          </a:p>
        </p:txBody>
      </p:sp>
      <p:sp>
        <p:nvSpPr>
          <p:cNvPr id="3" name="Content Placeholder 2">
            <a:extLst>
              <a:ext uri="{FF2B5EF4-FFF2-40B4-BE49-F238E27FC236}">
                <a16:creationId xmlns:a16="http://schemas.microsoft.com/office/drawing/2014/main" id="{4B4AAE7F-D982-1B4C-870C-A3101BFCB3F5}"/>
              </a:ext>
            </a:extLst>
          </p:cNvPr>
          <p:cNvSpPr>
            <a:spLocks noGrp="1"/>
          </p:cNvSpPr>
          <p:nvPr>
            <p:ph idx="1"/>
          </p:nvPr>
        </p:nvSpPr>
        <p:spPr>
          <a:xfrm>
            <a:off x="1103312" y="1600200"/>
            <a:ext cx="8946541" cy="4648199"/>
          </a:xfrm>
        </p:spPr>
        <p:txBody>
          <a:bodyPr>
            <a:normAutofit/>
          </a:bodyPr>
          <a:lstStyle/>
          <a:p>
            <a:r>
              <a:rPr lang="en-US" b="1" dirty="0"/>
              <a:t>Virtual remote monitoring may be a safe and cost-effective solution for adult suicidal patients who meet specified inclusion criteria.</a:t>
            </a:r>
          </a:p>
          <a:p>
            <a:r>
              <a:rPr lang="en-US" b="1" dirty="0"/>
              <a:t>Though nurses preferred in-person sitting over virtual remote monitoring, a clearly defined suicide observation protocol along with a gatekeeper ensures appropriate adoption of the technology. </a:t>
            </a:r>
          </a:p>
          <a:p>
            <a:endParaRPr lang="en-US" b="1" dirty="0"/>
          </a:p>
          <a:p>
            <a:endParaRPr lang="en-US" b="1" dirty="0"/>
          </a:p>
        </p:txBody>
      </p:sp>
    </p:spTree>
    <p:extLst>
      <p:ext uri="{BB962C8B-B14F-4D97-AF65-F5344CB8AC3E}">
        <p14:creationId xmlns:p14="http://schemas.microsoft.com/office/powerpoint/2010/main" val="330102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EBAB-2F07-4566-986F-280D668D8032}"/>
              </a:ext>
            </a:extLst>
          </p:cNvPr>
          <p:cNvSpPr>
            <a:spLocks noGrp="1"/>
          </p:cNvSpPr>
          <p:nvPr>
            <p:ph type="title"/>
          </p:nvPr>
        </p:nvSpPr>
        <p:spPr/>
        <p:txBody>
          <a:bodyPr/>
          <a:lstStyle/>
          <a:p>
            <a:r>
              <a:rPr lang="en-US" b="1" dirty="0"/>
              <a:t>Implications and Conclusions</a:t>
            </a:r>
          </a:p>
        </p:txBody>
      </p:sp>
      <p:sp>
        <p:nvSpPr>
          <p:cNvPr id="3" name="Content Placeholder 2">
            <a:extLst>
              <a:ext uri="{FF2B5EF4-FFF2-40B4-BE49-F238E27FC236}">
                <a16:creationId xmlns:a16="http://schemas.microsoft.com/office/drawing/2014/main" id="{8D32BF60-CEDF-4DF0-AD46-9C1C894F6540}"/>
              </a:ext>
            </a:extLst>
          </p:cNvPr>
          <p:cNvSpPr>
            <a:spLocks noGrp="1"/>
          </p:cNvSpPr>
          <p:nvPr>
            <p:ph idx="1"/>
          </p:nvPr>
        </p:nvSpPr>
        <p:spPr>
          <a:xfrm>
            <a:off x="1103312" y="1659218"/>
            <a:ext cx="9247188" cy="4487582"/>
          </a:xfrm>
        </p:spPr>
        <p:txBody>
          <a:bodyPr>
            <a:normAutofit fontScale="92500" lnSpcReduction="20000"/>
          </a:bodyPr>
          <a:lstStyle/>
          <a:p>
            <a:r>
              <a:rPr lang="en-US" b="1" dirty="0"/>
              <a:t>Nurse preference for in-person sitting over virtual remote monitoring may have been influenced by the condition of the patient as well as a lack of familiarity, comfort, and confidence in the technology and procedures established to ensure safety.</a:t>
            </a:r>
          </a:p>
          <a:p>
            <a:r>
              <a:rPr lang="en-US" b="1" dirty="0"/>
              <a:t>Based on small sample size and limited experience with established structural and process elements, additional studies over multiple short-term acute care facilities are recommended.</a:t>
            </a:r>
          </a:p>
          <a:p>
            <a:r>
              <a:rPr lang="en-US" b="1" dirty="0"/>
              <a:t>In addition to ensuring patient safety, virtual remote monitoring may also provide for increased staff safety as evidenced by reports of contraband brought into the patient care environment by visitors.</a:t>
            </a:r>
          </a:p>
          <a:p>
            <a:r>
              <a:rPr lang="en-US" b="1" dirty="0"/>
              <a:t>Suicidality is temporal and as such needs to be re-assessed using standard tools at a pre-determined frequency.</a:t>
            </a:r>
          </a:p>
          <a:p>
            <a:r>
              <a:rPr lang="en-US" b="1" dirty="0"/>
              <a:t>Establishing an enterprise-wide virtual remote monitoring platform in conjunction with support for its use by The Joint Commission ensures sustainability.</a:t>
            </a:r>
          </a:p>
          <a:p>
            <a:endParaRPr lang="en-US" b="1" dirty="0"/>
          </a:p>
          <a:p>
            <a:endParaRPr lang="en-US" dirty="0"/>
          </a:p>
        </p:txBody>
      </p:sp>
    </p:spTree>
    <p:extLst>
      <p:ext uri="{BB962C8B-B14F-4D97-AF65-F5344CB8AC3E}">
        <p14:creationId xmlns:p14="http://schemas.microsoft.com/office/powerpoint/2010/main" val="385117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13A8-690D-480E-B86A-112F9362E2D6}"/>
              </a:ext>
            </a:extLst>
          </p:cNvPr>
          <p:cNvSpPr>
            <a:spLocks noGrp="1"/>
          </p:cNvSpPr>
          <p:nvPr>
            <p:ph type="title"/>
          </p:nvPr>
        </p:nvSpPr>
        <p:spPr/>
        <p:txBody>
          <a:bodyPr/>
          <a:lstStyle/>
          <a:p>
            <a:r>
              <a:rPr lang="en-US" b="1" dirty="0"/>
              <a:t>Implications and Conclusions</a:t>
            </a:r>
          </a:p>
        </p:txBody>
      </p:sp>
      <p:sp>
        <p:nvSpPr>
          <p:cNvPr id="3" name="Content Placeholder 2">
            <a:extLst>
              <a:ext uri="{FF2B5EF4-FFF2-40B4-BE49-F238E27FC236}">
                <a16:creationId xmlns:a16="http://schemas.microsoft.com/office/drawing/2014/main" id="{00A60ABD-9E3F-42B2-9AB7-380468C147BD}"/>
              </a:ext>
            </a:extLst>
          </p:cNvPr>
          <p:cNvSpPr>
            <a:spLocks noGrp="1"/>
          </p:cNvSpPr>
          <p:nvPr>
            <p:ph idx="1"/>
          </p:nvPr>
        </p:nvSpPr>
        <p:spPr>
          <a:xfrm>
            <a:off x="1104293" y="1574800"/>
            <a:ext cx="8946541" cy="4622800"/>
          </a:xfrm>
        </p:spPr>
        <p:txBody>
          <a:bodyPr>
            <a:normAutofit/>
          </a:bodyPr>
          <a:lstStyle/>
          <a:p>
            <a:r>
              <a:rPr lang="en-US" b="1" dirty="0"/>
              <a:t>This quality improvement initiative has been accepted for a poster presentation at the 2021Fourteenth National Doctors of Nursing Practice Conference. Additionally, a manuscript is being prepared for submission to the Journal of Nursing Administration.</a:t>
            </a:r>
          </a:p>
          <a:p>
            <a:r>
              <a:rPr lang="en-US" b="1" dirty="0"/>
              <a:t>The lessons learned from this project are intended to serve as the foundation for extending the use of the suicide observation protocol including virtual remote monitoring in the emergency department where a disproportionate number of resources continue to be used to achieve similar outcomes. This quality improvement work is expected to become the focus of another DNP project. </a:t>
            </a:r>
          </a:p>
          <a:p>
            <a:endParaRPr lang="en-US" dirty="0"/>
          </a:p>
        </p:txBody>
      </p:sp>
    </p:spTree>
    <p:extLst>
      <p:ext uri="{BB962C8B-B14F-4D97-AF65-F5344CB8AC3E}">
        <p14:creationId xmlns:p14="http://schemas.microsoft.com/office/powerpoint/2010/main" val="247798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058F-D414-DC4D-9BEE-793062D5C0C8}"/>
              </a:ext>
            </a:extLst>
          </p:cNvPr>
          <p:cNvSpPr>
            <a:spLocks noGrp="1"/>
          </p:cNvSpPr>
          <p:nvPr>
            <p:ph type="title"/>
          </p:nvPr>
        </p:nvSpPr>
        <p:spPr/>
        <p:txBody>
          <a:bodyPr/>
          <a:lstStyle/>
          <a:p>
            <a:r>
              <a:rPr lang="en-US" b="1" dirty="0"/>
              <a:t>Acknowledgements</a:t>
            </a:r>
          </a:p>
        </p:txBody>
      </p:sp>
      <p:sp>
        <p:nvSpPr>
          <p:cNvPr id="3" name="Content Placeholder 2">
            <a:extLst>
              <a:ext uri="{FF2B5EF4-FFF2-40B4-BE49-F238E27FC236}">
                <a16:creationId xmlns:a16="http://schemas.microsoft.com/office/drawing/2014/main" id="{B6C0FBB6-8189-9F46-9F4B-7B201005C3A5}"/>
              </a:ext>
            </a:extLst>
          </p:cNvPr>
          <p:cNvSpPr>
            <a:spLocks noGrp="1"/>
          </p:cNvSpPr>
          <p:nvPr>
            <p:ph idx="1"/>
          </p:nvPr>
        </p:nvSpPr>
        <p:spPr/>
        <p:txBody>
          <a:bodyPr/>
          <a:lstStyle/>
          <a:p>
            <a:r>
              <a:rPr lang="en-US" b="1" u="sng" dirty="0"/>
              <a:t>Project Chair</a:t>
            </a:r>
            <a:r>
              <a:rPr lang="en-US" b="1" dirty="0"/>
              <a:t>: Rosanne Burson DNP, APRN, CNS-C, CNE, CDCES, FADCES, FNAP</a:t>
            </a:r>
          </a:p>
          <a:p>
            <a:r>
              <a:rPr lang="en-US" b="1" u="sng" dirty="0"/>
              <a:t>Reader</a:t>
            </a:r>
            <a:r>
              <a:rPr lang="en-US" b="1" dirty="0"/>
              <a:t>: Renay Gagleard, DNP, MSN, CNS-C, RNBC</a:t>
            </a:r>
          </a:p>
          <a:p>
            <a:r>
              <a:rPr lang="en-US" b="1" u="sng" dirty="0"/>
              <a:t>Corresponding Author</a:t>
            </a:r>
            <a:r>
              <a:rPr lang="en-US" b="1" dirty="0"/>
              <a:t>: David S. Kroll, MD</a:t>
            </a:r>
          </a:p>
          <a:p>
            <a:r>
              <a:rPr lang="en-US" b="1" u="sng" dirty="0"/>
              <a:t>Medical Director</a:t>
            </a:r>
            <a:r>
              <a:rPr lang="en-US" b="1" dirty="0"/>
              <a:t>, Department of Psychiatry: Davinder Kakar, MD</a:t>
            </a:r>
          </a:p>
          <a:p>
            <a:r>
              <a:rPr lang="en-US" b="1" u="sng" dirty="0"/>
              <a:t>Clinical Nurse Specialist</a:t>
            </a:r>
            <a:r>
              <a:rPr lang="en-US" b="1" dirty="0"/>
              <a:t>: Kaylin Suppon, MSN, RN, AGCNS-BC</a:t>
            </a:r>
          </a:p>
          <a:p>
            <a:r>
              <a:rPr lang="en-US" b="1" u="sng" dirty="0"/>
              <a:t>Director of Operations</a:t>
            </a:r>
            <a:r>
              <a:rPr lang="en-US" b="1" dirty="0"/>
              <a:t>: Marcy Corbat, MHSA</a:t>
            </a:r>
          </a:p>
          <a:p>
            <a:r>
              <a:rPr lang="en-US" b="1" u="sng" dirty="0"/>
              <a:t>Director of Nursing</a:t>
            </a:r>
            <a:r>
              <a:rPr lang="en-US" b="1" dirty="0"/>
              <a:t>: Amy McIntosh, MSN, RN</a:t>
            </a:r>
          </a:p>
          <a:p>
            <a:r>
              <a:rPr lang="en-US" b="1" u="sng" dirty="0"/>
              <a:t>Statistician</a:t>
            </a:r>
            <a:r>
              <a:rPr lang="en-US" b="1" dirty="0"/>
              <a:t>: Ron Fisher, PhD</a:t>
            </a:r>
          </a:p>
        </p:txBody>
      </p:sp>
    </p:spTree>
    <p:extLst>
      <p:ext uri="{BB962C8B-B14F-4D97-AF65-F5344CB8AC3E}">
        <p14:creationId xmlns:p14="http://schemas.microsoft.com/office/powerpoint/2010/main" val="2183470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646111" y="452718"/>
            <a:ext cx="9404723" cy="690282"/>
          </a:xfrm>
        </p:spPr>
        <p:txBody>
          <a:bodyPr/>
          <a:lstStyle/>
          <a:p>
            <a:r>
              <a:rPr lang="en-US" b="1" dirty="0"/>
              <a:t>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1104293" y="1621118"/>
            <a:ext cx="8946541" cy="4652682"/>
          </a:xfrm>
        </p:spPr>
        <p:txBody>
          <a:bodyPr>
            <a:normAutofit/>
          </a:bodyPr>
          <a:lstStyle/>
          <a:p>
            <a:r>
              <a:rPr lang="en-US" sz="1400" b="1" dirty="0"/>
              <a:t>Abarca, C., Gheza, C., Coda, C., &amp; Elicer, B. (2018). Literature review to identify standardized scales for assessing adult suicide risk in the primary health care setting. Medwave, 18(5), e7246. </a:t>
            </a:r>
            <a:r>
              <a:rPr lang="en-US" sz="1400" b="1" dirty="0">
                <a:hlinkClick r:id="rId2"/>
              </a:rPr>
              <a:t>https://doi.org/10.5867/medwave.2018.05.7246</a:t>
            </a:r>
            <a:endParaRPr lang="en-US" sz="1400" b="1" dirty="0"/>
          </a:p>
          <a:p>
            <a:r>
              <a:rPr lang="en-US" sz="1400" b="1" dirty="0"/>
              <a:t>American Association of Colleges of Nursing. (2006). The Essentials of Doctoral Education for Advanced Nursing Practice. AACN. </a:t>
            </a:r>
            <a:r>
              <a:rPr lang="en-US" sz="1400" b="1" dirty="0">
                <a:hlinkClick r:id="rId3"/>
              </a:rPr>
              <a:t>https://www.aacnnursing.org/Portals/42/Publications/DNPEssentials.pdf</a:t>
            </a:r>
            <a:endParaRPr lang="en-US" sz="1400" b="1" dirty="0"/>
          </a:p>
          <a:p>
            <a:r>
              <a:rPr lang="en-US" sz="1400" b="1" dirty="0"/>
              <a:t>American Foundation for Suicide Prevention (2019, November 4). Suicide statistics. </a:t>
            </a:r>
            <a:r>
              <a:rPr lang="en-US" sz="1400" b="1" dirty="0">
                <a:hlinkClick r:id="rId4"/>
              </a:rPr>
              <a:t>https://afsp.org/about-suicide/suicide-statistics/</a:t>
            </a:r>
            <a:endParaRPr lang="en-US" sz="1400" b="1" dirty="0"/>
          </a:p>
          <a:p>
            <a:r>
              <a:rPr lang="en-US" sz="1400" b="1" dirty="0"/>
              <a:t>Amrhein, V, Greenland, S., &amp; McShane, B. (2019). Scientists rise up against statistical significance. Nature, 567,305–307. </a:t>
            </a:r>
            <a:r>
              <a:rPr lang="en-US" sz="1400" b="1" dirty="0">
                <a:hlinkClick r:id="rId5"/>
              </a:rPr>
              <a:t>https://www.nature.com/articles/d41586-019-00857-9</a:t>
            </a:r>
            <a:endParaRPr lang="en-US" sz="1400" b="1" dirty="0"/>
          </a:p>
          <a:p>
            <a:r>
              <a:rPr lang="en-US" sz="1400" b="1" dirty="0"/>
              <a:t>Anestis, M.D., &amp; Selby, E.A. (2015). Grit and perseverance in suicidal behavior and non-suicidal self-injury. Death Studies, 39(4), 211-218.</a:t>
            </a:r>
          </a:p>
          <a:p>
            <a:r>
              <a:rPr lang="en-US" sz="1400" b="1" dirty="0"/>
              <a:t>AvaSure (2019). New clarity for video monitoring on suicide risk patients. </a:t>
            </a:r>
            <a:r>
              <a:rPr lang="en-US" sz="1400" b="1" dirty="0">
                <a:hlinkClick r:id="rId6"/>
              </a:rPr>
              <a:t>https://www.avasure.com</a:t>
            </a:r>
            <a:endParaRPr lang="en-US" sz="1400" b="1" dirty="0"/>
          </a:p>
          <a:p>
            <a:r>
              <a:rPr lang="en-US" sz="1400" b="1" dirty="0"/>
              <a:t>Berwick, D.M., Nolan, T.W., &amp; Whittington, J. (2008). The triple aim: care, health, and cost. Health Affairs, 27(3), 759-769. </a:t>
            </a:r>
            <a:r>
              <a:rPr lang="en-US" sz="1400" b="1" dirty="0">
                <a:hlinkClick r:id="rId7"/>
              </a:rPr>
              <a:t>https://doi.org/10.1377/hlthaff.27.3.759</a:t>
            </a:r>
            <a:endParaRPr lang="en-US" sz="1400" b="1" dirty="0"/>
          </a:p>
          <a:p>
            <a:pPr marL="0" indent="0">
              <a:buNone/>
            </a:pPr>
            <a:endParaRPr lang="en-US" dirty="0"/>
          </a:p>
        </p:txBody>
      </p:sp>
    </p:spTree>
    <p:extLst>
      <p:ext uri="{BB962C8B-B14F-4D97-AF65-F5344CB8AC3E}">
        <p14:creationId xmlns:p14="http://schemas.microsoft.com/office/powerpoint/2010/main" val="363953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646111" y="452718"/>
            <a:ext cx="9404723" cy="690282"/>
          </a:xfrm>
        </p:spPr>
        <p:txBody>
          <a:bodyPr/>
          <a:lstStyle/>
          <a:p>
            <a:r>
              <a:rPr lang="en-US" b="1" dirty="0"/>
              <a:t>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1103312" y="1633818"/>
            <a:ext cx="8946541" cy="4639982"/>
          </a:xfrm>
        </p:spPr>
        <p:txBody>
          <a:bodyPr>
            <a:normAutofit/>
          </a:bodyPr>
          <a:lstStyle/>
          <a:p>
            <a:r>
              <a:rPr lang="en-US" sz="1400" b="1" dirty="0"/>
              <a:t>Butts, J.B., &amp; Rich, K.L. (2018). Philosophies and Theories for Advanced Nursing Practice. 3rd edition. Sudbury, M.A: Jones &amp; Bartlett. ISBN 9781284112245.</a:t>
            </a:r>
          </a:p>
          <a:p>
            <a:r>
              <a:rPr lang="en-US" sz="1400" b="1" dirty="0"/>
              <a:t>Chassin, M., &amp; Loeb, J. (2013). High-reliability health care: getting there from here. The Milbank Quarterly, 91(3), 459-490.</a:t>
            </a:r>
          </a:p>
          <a:p>
            <a:r>
              <a:rPr lang="en-US" sz="1400" b="1" dirty="0"/>
              <a:t>Chu, S., Lambert, K., &amp; Baker, A. (2019). What to look for during constant observations: Expert consensus and a tool for observations recording. Journal of Psychiatric and Mental Health Nursing. </a:t>
            </a:r>
            <a:r>
              <a:rPr lang="en-US" sz="1400" b="1" dirty="0">
                <a:hlinkClick r:id="rId2"/>
              </a:rPr>
              <a:t>https://doi.org/10.1111/jpm.12555</a:t>
            </a:r>
            <a:endParaRPr lang="en-US" sz="1400" b="1" dirty="0"/>
          </a:p>
          <a:p>
            <a:r>
              <a:rPr lang="en-US" sz="1400" b="1" dirty="0"/>
              <a:t>Duffy, J. (2005). Implementing the quality-caring model© in acute care. JONA, 35(1), 4-6.</a:t>
            </a:r>
          </a:p>
          <a:p>
            <a:r>
              <a:rPr lang="en-US" sz="1400" b="1" dirty="0"/>
              <a:t>Duffy, J., &amp; Hoskins, L.M. (2003). The Quality-Caring Model: blending dual paradigms. Advances in Nursing Science, 26(1), 77-88.</a:t>
            </a:r>
          </a:p>
          <a:p>
            <a:r>
              <a:rPr lang="en-US" sz="1400" b="1" dirty="0"/>
              <a:t>Enders, C. (2010). Applied missing data analysis. New York, NY: Guildford Press.</a:t>
            </a:r>
          </a:p>
          <a:p>
            <a:r>
              <a:rPr lang="en-US" sz="1400" b="1" dirty="0"/>
              <a:t>Ferguson, C. J. (2016). An effect size primer: A guide for clinicians and researchers. In: A. E. Kazdin (Ed.). Methodological issues and strategies in clinical research (p. 301–310). American Psychological Association. </a:t>
            </a:r>
            <a:r>
              <a:rPr lang="en-US" sz="1400" b="1" dirty="0">
                <a:hlinkClick r:id="rId3"/>
              </a:rPr>
              <a:t>https://doi.org/10.1037/14805-020</a:t>
            </a:r>
            <a:endParaRPr lang="en-US" sz="1400" b="1" dirty="0"/>
          </a:p>
          <a:p>
            <a:r>
              <a:rPr lang="en-US" sz="1400" b="1" dirty="0"/>
              <a:t>Gelman, A., &amp; Hennig, C. (2017). Beyond subjective and objective in statistics. Journal of the Royal Statistical Society, 180(4), 966-1033. </a:t>
            </a:r>
            <a:r>
              <a:rPr lang="en-US" sz="1400" b="1" dirty="0">
                <a:hlinkClick r:id="rId4"/>
              </a:rPr>
              <a:t>https://doi.org/10.1111/rssa.12276</a:t>
            </a:r>
            <a:endParaRPr lang="en-US" sz="1400" b="1" dirty="0"/>
          </a:p>
          <a:p>
            <a:pPr marL="0" indent="0">
              <a:buNone/>
            </a:pPr>
            <a:endParaRPr lang="en-US" sz="1400" b="1" dirty="0"/>
          </a:p>
          <a:p>
            <a:endParaRPr lang="en-US" sz="1400" b="1" dirty="0"/>
          </a:p>
          <a:p>
            <a:endParaRPr lang="en-US" dirty="0"/>
          </a:p>
        </p:txBody>
      </p:sp>
    </p:spTree>
    <p:extLst>
      <p:ext uri="{BB962C8B-B14F-4D97-AF65-F5344CB8AC3E}">
        <p14:creationId xmlns:p14="http://schemas.microsoft.com/office/powerpoint/2010/main" val="241785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646111" y="452718"/>
            <a:ext cx="9404723" cy="690282"/>
          </a:xfrm>
        </p:spPr>
        <p:txBody>
          <a:bodyPr/>
          <a:lstStyle/>
          <a:p>
            <a:r>
              <a:rPr lang="en-US" b="1" dirty="0"/>
              <a:t>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1103312" y="1587500"/>
            <a:ext cx="8946541" cy="4660899"/>
          </a:xfrm>
        </p:spPr>
        <p:txBody>
          <a:bodyPr>
            <a:normAutofit/>
          </a:bodyPr>
          <a:lstStyle/>
          <a:p>
            <a:r>
              <a:rPr lang="en-US" sz="1400" b="1" dirty="0"/>
              <a:t>Giddens, J.M., Sheehan, K.H., &amp; Sheehan, D.V. (2014). The Columbia-Suicide Severity Rating Scale (C-SSRS): has the “gold standard” become a liability? Innovations in Clinical Neuroscience, 11(9-10), 66.</a:t>
            </a:r>
          </a:p>
          <a:p>
            <a:r>
              <a:rPr lang="en-US" sz="1400" b="1" dirty="0"/>
              <a:t>Grant, C.L., &amp; Lusk, J.L. (2015). A multidisciplinary approach to therapeutic risk management of the suicidal patient. Journal of Multidisciplinary Healthcare, (8), 291-298.</a:t>
            </a:r>
          </a:p>
          <a:p>
            <a:r>
              <a:rPr lang="en-US" sz="1400" b="1" dirty="0"/>
              <a:t>Hayat, M., Staggs, V.S., Todd, A., Schwartz, T.A., Higgins, M., &amp; Azuero, A. (2019). Moving nursing beyond p &lt; .05. International Journal of Nursing Studies, 42, 244-245. </a:t>
            </a:r>
            <a:r>
              <a:rPr lang="en-US" sz="1400" b="1" dirty="0">
                <a:hlinkClick r:id="rId2"/>
              </a:rPr>
              <a:t>https://doi.org/10.1016/j.injurstu.2019.05.012</a:t>
            </a:r>
            <a:endParaRPr lang="en-US" sz="1400" b="1" dirty="0"/>
          </a:p>
          <a:p>
            <a:r>
              <a:rPr lang="en-US" sz="1400" b="1" dirty="0"/>
              <a:t>Kroll, D.S., Stanghellini, E., DesRoches, S.L., Lydon, C., Webster, A., O’Reilly, M., Hurwitz, S., Aylward, P.M., Cartright, J.A., McGrath, E.J., Delaporta, L., Meyer, A.T., Kristan, M.S., Falaro, L.J., Murphy, C., Karno, J., Pallin, D.J., Schaffer, A., Shah, S.B., Lakatos, B.E., Mitchell, M.T., Murphy, C.A., Gorman, J.M., Gitlin, D.F., &amp; Mulloy, D.F. (2019). Virtual monitoring of suicide risk in the general hospital and emergency department. General Hospital Psychiatry. </a:t>
            </a:r>
            <a:r>
              <a:rPr lang="en-US" sz="1400" b="1" dirty="0">
                <a:hlinkClick r:id="rId3"/>
              </a:rPr>
              <a:t>https://doi.org/10.1016/j.genhosppsych.2019.01.002</a:t>
            </a:r>
            <a:endParaRPr lang="en-US" sz="1400" b="1" dirty="0"/>
          </a:p>
          <a:p>
            <a:r>
              <a:rPr lang="en-US" sz="1400" b="1" dirty="0"/>
              <a:t>Leppink J, Winston K, &amp; O’Sullivan P. (2016). Statistical significance does not imply a real effect. Perspectives on Medical Education, 5, 122–144. </a:t>
            </a:r>
            <a:r>
              <a:rPr lang="en-US" sz="1400" b="1" dirty="0">
                <a:hlinkClick r:id="rId4"/>
              </a:rPr>
              <a:t>https://doi.org/10.1007/s40037-016-0256-6</a:t>
            </a:r>
            <a:endParaRPr lang="en-US" sz="1400" b="1" dirty="0"/>
          </a:p>
          <a:p>
            <a:r>
              <a:rPr lang="en-US" sz="1400" b="1" dirty="0"/>
              <a:t>Mattick, K., Johnston, J. &amp; de la Croix, A. (2018). How to…write a good research question. The Clinical Teacher, 15 (2), 104-108. </a:t>
            </a:r>
            <a:r>
              <a:rPr lang="en-US" sz="1400" b="1" dirty="0">
                <a:hlinkClick r:id="rId5"/>
              </a:rPr>
              <a:t>https://doi.org/10.1111/tct.12776</a:t>
            </a:r>
            <a:endParaRPr lang="en-US" sz="1400" b="1" dirty="0"/>
          </a:p>
          <a:p>
            <a:pPr marL="0" indent="0">
              <a:buNone/>
            </a:pPr>
            <a:endParaRPr lang="en-US" sz="1400" b="1" dirty="0"/>
          </a:p>
          <a:p>
            <a:endParaRPr lang="en-US" sz="1400" b="1" dirty="0"/>
          </a:p>
          <a:p>
            <a:endParaRPr lang="en-US" sz="1400" b="1" dirty="0"/>
          </a:p>
          <a:p>
            <a:endParaRPr lang="en-US" sz="1400" b="1" dirty="0"/>
          </a:p>
          <a:p>
            <a:endParaRPr lang="en-US" dirty="0"/>
          </a:p>
        </p:txBody>
      </p:sp>
    </p:spTree>
    <p:extLst>
      <p:ext uri="{BB962C8B-B14F-4D97-AF65-F5344CB8AC3E}">
        <p14:creationId xmlns:p14="http://schemas.microsoft.com/office/powerpoint/2010/main" val="367646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646111" y="452718"/>
            <a:ext cx="9404723" cy="690282"/>
          </a:xfrm>
        </p:spPr>
        <p:txBody>
          <a:bodyPr/>
          <a:lstStyle/>
          <a:p>
            <a:r>
              <a:rPr lang="en-US" b="1" dirty="0"/>
              <a:t>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1103312" y="1638300"/>
            <a:ext cx="8946541" cy="4610099"/>
          </a:xfrm>
        </p:spPr>
        <p:txBody>
          <a:bodyPr>
            <a:normAutofit lnSpcReduction="10000"/>
          </a:bodyPr>
          <a:lstStyle/>
          <a:p>
            <a:r>
              <a:rPr lang="en-US" sz="1400" b="1" dirty="0"/>
              <a:t>Mental Health Code Act 258. Michigan Mental Health Code Ꝣ 330.1425. (1974). </a:t>
            </a:r>
            <a:r>
              <a:rPr lang="en-US" sz="1400" b="1" dirty="0">
                <a:hlinkClick r:id="rId2"/>
              </a:rPr>
              <a:t>http://legislature.mi.gov/doc.aspx?mcl-330-1425</a:t>
            </a:r>
            <a:endParaRPr lang="en-US" sz="1400" b="1" dirty="0"/>
          </a:p>
          <a:p>
            <a:r>
              <a:rPr lang="en-US" sz="1400" b="1" dirty="0"/>
              <a:t>Mental Health Code Act 258. Michigan Mental Health Code Ꝣ 330.1724. (1974). </a:t>
            </a:r>
            <a:r>
              <a:rPr lang="en-US" sz="1400" b="1" dirty="0">
                <a:hlinkClick r:id="rId3"/>
              </a:rPr>
              <a:t>http://legislature.mi.gov/doc.aspx?mcl-330-1724</a:t>
            </a:r>
            <a:endParaRPr lang="en-US" sz="1400" b="1" dirty="0"/>
          </a:p>
          <a:p>
            <a:r>
              <a:rPr lang="en-US" sz="1400" b="1" dirty="0"/>
              <a:t>Michigan Department of Health &amp; Human Services. (2016). Your Rights When Receiving Mental Health Services in Michigan. C:/Users/gzmf2770/AppData/Local/Microsoft/Windows/INetCache/IE/RPTCCGTO/RightsBooklet_9716_7.pdf</a:t>
            </a:r>
          </a:p>
          <a:p>
            <a:r>
              <a:rPr lang="en-US" sz="1400" b="1" dirty="0"/>
              <a:t>National Quality Forum. (2011). Serious Reportable Events. </a:t>
            </a:r>
            <a:r>
              <a:rPr lang="en-US" sz="1400" b="1" dirty="0">
                <a:hlinkClick r:id="rId4"/>
              </a:rPr>
              <a:t>http://www.qualityforum.org/topics/sres/serious_reportable_events.aspx</a:t>
            </a:r>
            <a:endParaRPr lang="en-US" sz="1400" b="1" dirty="0"/>
          </a:p>
          <a:p>
            <a:r>
              <a:rPr lang="en-US" sz="1400" b="1" dirty="0"/>
              <a:t>Russ, M.J. (2016). Constant observation of suicidal patients: the intervention we love to hate. Journal of Psychiatric Practice, 22(5), 382-388.</a:t>
            </a:r>
          </a:p>
          <a:p>
            <a:r>
              <a:rPr lang="en-US" sz="1400" b="1" dirty="0"/>
              <a:t>Sahlin, H., Moberg, T., Hirvikoski, T., &amp; Jokinen, J. (2015). Non-suicidal self-injury and interpersonal violence in suicide attempters. Archives of Suicide Research, 19(4), 500-509.</a:t>
            </a:r>
          </a:p>
          <a:p>
            <a:r>
              <a:rPr lang="en-US" sz="1400" b="1" dirty="0"/>
              <a:t>Sessler, C.N., Gosnell, M.S., Grap, M.J., Brophy, G.M., O’Neal, P.V., Keane, K.A., Tesoro, E.P., &amp; Elswick, R.K. (2002). The Richmond Agitation-Sedation Scale: validity and reliability in adult intensive care unit patients. American Journal of Respiratory Critical Care Medicine, 166, 1338-1344. </a:t>
            </a:r>
            <a:r>
              <a:rPr lang="en-US" sz="1400" b="1" dirty="0">
                <a:hlinkClick r:id="rId5"/>
              </a:rPr>
              <a:t>http://doi.org/10.1164/rccm.2107138</a:t>
            </a:r>
            <a:endParaRPr lang="en-US" sz="1400" b="1" dirty="0"/>
          </a:p>
          <a:p>
            <a:endParaRPr lang="en-US" sz="1400" b="1" dirty="0"/>
          </a:p>
          <a:p>
            <a:endParaRPr lang="en-US" sz="1400" b="1" dirty="0"/>
          </a:p>
          <a:p>
            <a:endParaRPr lang="en-US" sz="1400" b="1" dirty="0"/>
          </a:p>
          <a:p>
            <a:endParaRPr lang="en-US" sz="1400" b="1" dirty="0"/>
          </a:p>
          <a:p>
            <a:endParaRPr lang="en-US" dirty="0"/>
          </a:p>
        </p:txBody>
      </p:sp>
    </p:spTree>
    <p:extLst>
      <p:ext uri="{BB962C8B-B14F-4D97-AF65-F5344CB8AC3E}">
        <p14:creationId xmlns:p14="http://schemas.microsoft.com/office/powerpoint/2010/main" val="130269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646111" y="452718"/>
            <a:ext cx="9404723" cy="690282"/>
          </a:xfrm>
        </p:spPr>
        <p:txBody>
          <a:bodyPr/>
          <a:lstStyle/>
          <a:p>
            <a:r>
              <a:rPr lang="en-US" b="1" dirty="0"/>
              <a:t>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1103312" y="1638300"/>
            <a:ext cx="8946541" cy="4610099"/>
          </a:xfrm>
        </p:spPr>
        <p:txBody>
          <a:bodyPr>
            <a:normAutofit/>
          </a:bodyPr>
          <a:lstStyle/>
          <a:p>
            <a:r>
              <a:rPr lang="en-US" sz="1400" b="1" dirty="0"/>
              <a:t>Sikka, R., Morath, J.M., &amp; Leape, L. (2015). The quadruple aim: care, health, cost, and meaning in work. BMJ Quality &amp; Safety, 24(10), 608-610. </a:t>
            </a:r>
            <a:r>
              <a:rPr lang="en-US" sz="1400" b="1" dirty="0">
                <a:hlinkClick r:id="rId2"/>
              </a:rPr>
              <a:t>http://dx.doi.org/10.1136/bmjqs-2015-004160</a:t>
            </a:r>
            <a:endParaRPr lang="en-US" sz="1400" b="1" dirty="0"/>
          </a:p>
          <a:p>
            <a:r>
              <a:rPr lang="en-US" sz="1400" b="1" dirty="0"/>
              <a:t>Simpson, S., Pidgeon, M., &amp; Nordstrom, K. (2017). Using the Behavioral Activity Rating Scale as a vital sign in the psychiatric emergency service. Semantic Scholar. </a:t>
            </a:r>
            <a:r>
              <a:rPr lang="en-US" sz="1400" b="1" dirty="0">
                <a:hlinkClick r:id="rId3"/>
              </a:rPr>
              <a:t>https://www.semanticscholar.org/paper/Using-the-Behavioural-Activity-Rating-Scale-as-a-in-Simpson-Pidgeon/c5d1dcf2e90e7a3c783133043866c7573f10cc0d#paper-header</a:t>
            </a:r>
            <a:endParaRPr lang="en-US" sz="1400" b="1" dirty="0"/>
          </a:p>
          <a:p>
            <a:r>
              <a:rPr lang="en-US" sz="1400" b="1" dirty="0"/>
              <a:t>Sullivan, G.M., &amp; Feinn, R. (2012). Using effect size—or why the p value is not enough. Journal of Graduate Medical Education, 4(3), 279-282.</a:t>
            </a:r>
          </a:p>
          <a:p>
            <a:r>
              <a:rPr lang="en-US" sz="1400" b="1" dirty="0"/>
              <a:t>The Columbia Lighthouse Project. (2016). The Columbia protocol for healthcare and other community settings. </a:t>
            </a:r>
            <a:r>
              <a:rPr lang="en-US" sz="1400" b="1" dirty="0">
                <a:hlinkClick r:id="rId4"/>
              </a:rPr>
              <a:t>https://cssrs.columbia.edu/the-columbia-scale-c-ssrs/cssrs-for-communities-and-healthcare/#filter=.general-use.english</a:t>
            </a:r>
            <a:endParaRPr lang="en-US" sz="1400" b="1" dirty="0"/>
          </a:p>
          <a:p>
            <a:r>
              <a:rPr lang="en-US" sz="1400" b="1" dirty="0"/>
              <a:t>The Joint Commission. (2018). R3 report issue 18: national patient safety goal for suicide prevention. </a:t>
            </a:r>
            <a:r>
              <a:rPr lang="en-US" sz="1400" b="1" dirty="0">
                <a:hlinkClick r:id="rId5"/>
              </a:rPr>
              <a:t>https://www.jointcommission.org/r3_report_issue_18_national_patient_safety_goal_for_suicide_prevention/</a:t>
            </a:r>
            <a:endParaRPr lang="en-US" sz="1400" b="1" dirty="0"/>
          </a:p>
          <a:p>
            <a:r>
              <a:rPr lang="en-US" sz="1400" b="1" dirty="0"/>
              <a:t>The Michigan Penal Code Act 328. Michigan Compiled Laws Ꝣ 750.539d. (1931). </a:t>
            </a:r>
            <a:r>
              <a:rPr lang="en-US" sz="1400" b="1" dirty="0">
                <a:hlinkClick r:id="rId6"/>
              </a:rPr>
              <a:t>http://legislature.mi.gov/doc.aspx?mcl-750-539d</a:t>
            </a:r>
            <a:endParaRPr lang="en-US" sz="1400" b="1" dirty="0"/>
          </a:p>
          <a:p>
            <a:pPr marL="0" indent="0">
              <a:buNone/>
            </a:pPr>
            <a:endParaRPr lang="en-US" sz="1400" b="1" dirty="0"/>
          </a:p>
          <a:p>
            <a:endParaRPr lang="en-US" sz="1400" b="1" dirty="0"/>
          </a:p>
          <a:p>
            <a:endParaRPr lang="en-US" sz="1400" b="1" dirty="0"/>
          </a:p>
          <a:p>
            <a:endParaRPr lang="en-US" sz="1400" b="1" dirty="0"/>
          </a:p>
          <a:p>
            <a:endParaRPr lang="en-US" sz="1400" dirty="0"/>
          </a:p>
        </p:txBody>
      </p:sp>
    </p:spTree>
    <p:extLst>
      <p:ext uri="{BB962C8B-B14F-4D97-AF65-F5344CB8AC3E}">
        <p14:creationId xmlns:p14="http://schemas.microsoft.com/office/powerpoint/2010/main" val="146366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6F86-9B5B-DE48-8ABC-98E6DE7C3283}"/>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C45C9251-441A-3C49-ABA1-6E55F4A0DDBC}"/>
              </a:ext>
            </a:extLst>
          </p:cNvPr>
          <p:cNvSpPr>
            <a:spLocks noGrp="1"/>
          </p:cNvSpPr>
          <p:nvPr>
            <p:ph idx="1"/>
          </p:nvPr>
        </p:nvSpPr>
        <p:spPr>
          <a:xfrm>
            <a:off x="1103312" y="1435100"/>
            <a:ext cx="9272588" cy="4813299"/>
          </a:xfrm>
        </p:spPr>
        <p:txBody>
          <a:bodyPr>
            <a:normAutofit fontScale="92500" lnSpcReduction="20000"/>
          </a:bodyPr>
          <a:lstStyle/>
          <a:p>
            <a:r>
              <a:rPr lang="en-US" sz="1900" b="1" dirty="0">
                <a:effectLst/>
                <a:ea typeface="Calibri" panose="020F0502020204030204" pitchFamily="34" charset="0"/>
              </a:rPr>
              <a:t>Every adult suicidal patient presenting to St. Joseph Mercy Oakland hospital is immediately assigned to an in-person sitter to provide constant observation until active suicide precautions are discontinued.</a:t>
            </a:r>
          </a:p>
          <a:p>
            <a:endParaRPr lang="en-US" sz="1900" b="1" dirty="0">
              <a:effectLst/>
              <a:ea typeface="Calibri" panose="020F0502020204030204" pitchFamily="34" charset="0"/>
            </a:endParaRPr>
          </a:p>
          <a:p>
            <a:r>
              <a:rPr lang="en-US" sz="1900" b="1" dirty="0">
                <a:effectLst/>
                <a:ea typeface="Calibri" panose="020F0502020204030204" pitchFamily="34" charset="0"/>
              </a:rPr>
              <a:t>The need for constant observation in this patient population is sporadic and often challenging to provide just in time. Frequently, nurse assistants or those occupying other higher-paid positions are used to supplement the need until additional sitter resources can be identified and secured, thereby shortchanging other patients and their nurses of staffing support.  </a:t>
            </a:r>
          </a:p>
          <a:p>
            <a:endParaRPr lang="en-US" sz="1900" b="1" dirty="0"/>
          </a:p>
          <a:p>
            <a:r>
              <a:rPr lang="en-US" sz="1900" b="1" dirty="0"/>
              <a:t>The annual sitter cost at St. Joseph Mercy Oakland is $2.3M and trending upward year-over-year (M. Corbat, personal communication, January 23, 2020).</a:t>
            </a:r>
          </a:p>
          <a:p>
            <a:endParaRPr lang="en-US" sz="1900" b="1" dirty="0"/>
          </a:p>
          <a:p>
            <a:r>
              <a:rPr lang="en-US" sz="1900" b="1" dirty="0"/>
              <a:t>In conjunction with the rollout of a standard virtual remote monitoring platform, Trinity Health ministries are expected to reduce in-person sitter utilization by 50% within one year (M. Boyd, personal communication, August 18, 2020). </a:t>
            </a:r>
          </a:p>
          <a:p>
            <a:endParaRPr lang="en-US" sz="1900" b="1" dirty="0"/>
          </a:p>
          <a:p>
            <a:endParaRPr lang="en-US" sz="1800" b="1" dirty="0">
              <a:effectLst/>
              <a:ea typeface="Calibri" panose="020F0502020204030204" pitchFamily="34" charset="0"/>
            </a:endParaRPr>
          </a:p>
          <a:p>
            <a:endParaRPr lang="en-US" sz="1800" b="1"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16751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646111" y="452718"/>
            <a:ext cx="9404723" cy="677582"/>
          </a:xfrm>
        </p:spPr>
        <p:txBody>
          <a:bodyPr/>
          <a:lstStyle/>
          <a:p>
            <a:r>
              <a:rPr lang="en-US" b="1" dirty="0"/>
              <a:t>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1103312" y="1689100"/>
            <a:ext cx="8946541" cy="4559299"/>
          </a:xfrm>
        </p:spPr>
        <p:txBody>
          <a:bodyPr>
            <a:normAutofit fontScale="92500" lnSpcReduction="10000"/>
          </a:bodyPr>
          <a:lstStyle/>
          <a:p>
            <a:r>
              <a:rPr lang="en-US" sz="1400" b="1" dirty="0"/>
              <a:t>Utley, R., Henry, K., &amp; Smith, L. (2018). Frameworks for Advanced Nursing Practice and 	Research: Philosophies, Theories, Models and Taxonomies. New York: Springer Publishing Company. ISBN 9780826133229.  </a:t>
            </a:r>
          </a:p>
          <a:p>
            <a:r>
              <a:rPr lang="en-US" sz="1400" b="1" dirty="0"/>
              <a:t>Votruba, L., Graham, B., Wisinski, J., &amp; Syed, A. (2016). Video monitoring to reduce falls and patient companion costs for adult inpatients. Nursing Economics, 34(4), 185-189.</a:t>
            </a:r>
          </a:p>
          <a:p>
            <a:r>
              <a:rPr lang="en-US" sz="1400" b="1" dirty="0"/>
              <a:t>Wasserstein, R.L., &amp; Lazar, N.A. (2016). The ASA's Statement on p-values: Context, process, and purpose. The American Statistician, 70, 129-133. </a:t>
            </a:r>
            <a:r>
              <a:rPr lang="en-US" sz="1400" b="1" dirty="0">
                <a:hlinkClick r:id="rId2"/>
              </a:rPr>
              <a:t>https://doi.org/10.1080/00031305.2016.1154108</a:t>
            </a:r>
            <a:endParaRPr lang="en-US" sz="1400" b="1" dirty="0"/>
          </a:p>
          <a:p>
            <a:r>
              <a:rPr lang="en-US" sz="1400" b="1" dirty="0"/>
              <a:t>Wasserstein, R., Schirm, A.L., &amp; Lazar, N.A. (2019). Moving to a world beyond “p &lt; 0.05”. The American Statistician, 73, 1-9. </a:t>
            </a:r>
            <a:r>
              <a:rPr lang="en-US" sz="1400" b="1" dirty="0">
                <a:hlinkClick r:id="rId3"/>
              </a:rPr>
              <a:t>https://doi.org/10.1080/00031305.2019.1583913</a:t>
            </a:r>
            <a:endParaRPr lang="en-US" sz="1400" b="1" dirty="0"/>
          </a:p>
          <a:p>
            <a:r>
              <a:rPr lang="en-US" sz="1400" b="1" dirty="0"/>
              <a:t>Williams, S.C., Schmaltz, S.P., Castro, G.M., &amp; Baker, D.W. (2018). Incidence and method of suicide in hospitals in the United States. The Joint Commission Journal on Quality and Patient Safety. </a:t>
            </a:r>
            <a:r>
              <a:rPr lang="en-US" sz="1400" b="1" dirty="0">
                <a:hlinkClick r:id="rId4"/>
              </a:rPr>
              <a:t>https://doi.org/10.1016/j.jcjq.2018.08.002</a:t>
            </a:r>
            <a:endParaRPr lang="en-US" sz="1400" b="1" dirty="0"/>
          </a:p>
          <a:p>
            <a:r>
              <a:rPr lang="en-US" sz="1400" b="1" dirty="0"/>
              <a:t>Zaccagnini, M.E., &amp; Pechacek, J.M. (2020). A template for the DNP project. In M.E. Zaccagnini &amp; J.M. Pechacek (Eds.), The Doctor of Nursing Practice Essentials (4th ed., pp. 349-397). Jones &amp; Bartlett Learning. </a:t>
            </a:r>
          </a:p>
          <a:p>
            <a:r>
              <a:rPr lang="en-US" sz="1400" b="1" dirty="0"/>
              <a:t>Zun, L.S., &amp; Downey, L.A. (2008). Level of agitation of psychiatric patients presenting to an emergency department. The Primary Companion to The Journal of Clinical Psychiatry, 10(2), 108-113. </a:t>
            </a:r>
            <a:r>
              <a:rPr lang="en-US" sz="1400" b="1" dirty="0">
                <a:hlinkClick r:id="rId5"/>
              </a:rPr>
              <a:t>https://doi.org/10.4088/PCC.v10n0204</a:t>
            </a:r>
            <a:endParaRPr lang="en-US" sz="1400" b="1" dirty="0"/>
          </a:p>
          <a:p>
            <a:pPr marL="0" indent="0">
              <a:buNone/>
            </a:pPr>
            <a:r>
              <a:rPr lang="en-US" sz="1400" b="1" dirty="0"/>
              <a:t> </a:t>
            </a:r>
          </a:p>
          <a:p>
            <a:endParaRPr lang="en-US" sz="1400" b="1" dirty="0"/>
          </a:p>
        </p:txBody>
      </p:sp>
    </p:spTree>
    <p:extLst>
      <p:ext uri="{BB962C8B-B14F-4D97-AF65-F5344CB8AC3E}">
        <p14:creationId xmlns:p14="http://schemas.microsoft.com/office/powerpoint/2010/main" val="67439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B855-463F-4F4A-BBDD-C9A06E5AB1BF}"/>
              </a:ext>
            </a:extLst>
          </p:cNvPr>
          <p:cNvSpPr>
            <a:spLocks noGrp="1"/>
          </p:cNvSpPr>
          <p:nvPr>
            <p:ph type="title"/>
          </p:nvPr>
        </p:nvSpPr>
        <p:spPr/>
        <p:txBody>
          <a:bodyPr/>
          <a:lstStyle/>
          <a:p>
            <a:r>
              <a:rPr lang="en-US" b="1" dirty="0"/>
              <a:t>Significance</a:t>
            </a:r>
          </a:p>
        </p:txBody>
      </p:sp>
      <p:sp>
        <p:nvSpPr>
          <p:cNvPr id="3" name="Content Placeholder 2">
            <a:extLst>
              <a:ext uri="{FF2B5EF4-FFF2-40B4-BE49-F238E27FC236}">
                <a16:creationId xmlns:a16="http://schemas.microsoft.com/office/drawing/2014/main" id="{734FC4EE-2AB0-1846-8171-6C79A8D04107}"/>
              </a:ext>
            </a:extLst>
          </p:cNvPr>
          <p:cNvSpPr>
            <a:spLocks noGrp="1"/>
          </p:cNvSpPr>
          <p:nvPr>
            <p:ph idx="1"/>
          </p:nvPr>
        </p:nvSpPr>
        <p:spPr>
          <a:xfrm>
            <a:off x="1103312" y="1409700"/>
            <a:ext cx="9297988" cy="4838699"/>
          </a:xfrm>
        </p:spPr>
        <p:txBody>
          <a:bodyPr>
            <a:normAutofit/>
          </a:bodyPr>
          <a:lstStyle/>
          <a:p>
            <a:r>
              <a:rPr lang="en-US" b="1" dirty="0"/>
              <a:t>According to the American Foundation for Suicide Prevention, suicide is the 10th leading cause of death in the United States (American Foundation for Suicide Prevention, 2019, November 4). </a:t>
            </a:r>
          </a:p>
          <a:p>
            <a:endParaRPr lang="en-US" b="1" dirty="0"/>
          </a:p>
          <a:p>
            <a:r>
              <a:rPr lang="en-US" b="1" dirty="0"/>
              <a:t>The incidence of suicide in hospitals ranges from 48.5 to 64.9 annually (Williams, Schmaltz, Castro, &amp; Baker, 2018).</a:t>
            </a:r>
          </a:p>
          <a:p>
            <a:endParaRPr lang="en-US" b="1" dirty="0"/>
          </a:p>
          <a:p>
            <a:r>
              <a:rPr lang="en-US" b="1" dirty="0"/>
              <a:t>Though the annual number of hospital suicides is relatively low, it is classified as a “serious reportable event” or “never event” by the National Quality Forum and subjected to regulatory review by the Centers for Medicare and Medicaid Services with potentially dire consequences to accreditation, program integrity, community trust, and finances, including fines (National Quality Forum, 2011). </a:t>
            </a:r>
          </a:p>
          <a:p>
            <a:endParaRPr lang="en-US" sz="1800" b="1" dirty="0"/>
          </a:p>
          <a:p>
            <a:endParaRPr lang="en-US" sz="1700" dirty="0"/>
          </a:p>
        </p:txBody>
      </p:sp>
    </p:spTree>
    <p:extLst>
      <p:ext uri="{BB962C8B-B14F-4D97-AF65-F5344CB8AC3E}">
        <p14:creationId xmlns:p14="http://schemas.microsoft.com/office/powerpoint/2010/main" val="118299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1BF4-3ADC-F74A-9AC8-7B154CF3DCEA}"/>
              </a:ext>
            </a:extLst>
          </p:cNvPr>
          <p:cNvSpPr>
            <a:spLocks noGrp="1"/>
          </p:cNvSpPr>
          <p:nvPr>
            <p:ph type="title"/>
          </p:nvPr>
        </p:nvSpPr>
        <p:spPr/>
        <p:txBody>
          <a:bodyPr/>
          <a:lstStyle/>
          <a:p>
            <a:r>
              <a:rPr lang="en-US" b="1" dirty="0"/>
              <a:t>Problem Statement</a:t>
            </a:r>
          </a:p>
        </p:txBody>
      </p:sp>
      <p:sp>
        <p:nvSpPr>
          <p:cNvPr id="3" name="Content Placeholder 2">
            <a:extLst>
              <a:ext uri="{FF2B5EF4-FFF2-40B4-BE49-F238E27FC236}">
                <a16:creationId xmlns:a16="http://schemas.microsoft.com/office/drawing/2014/main" id="{6074A5DA-69BF-C94D-BEDF-33933619ECAE}"/>
              </a:ext>
            </a:extLst>
          </p:cNvPr>
          <p:cNvSpPr>
            <a:spLocks noGrp="1"/>
          </p:cNvSpPr>
          <p:nvPr>
            <p:ph idx="1"/>
          </p:nvPr>
        </p:nvSpPr>
        <p:spPr/>
        <p:txBody>
          <a:bodyPr/>
          <a:lstStyle/>
          <a:p>
            <a:r>
              <a:rPr lang="en-US" b="1" dirty="0"/>
              <a:t>An adult patient at low or medium risk for suicide residing on the general medical floor outside the inpatient psychiatric unit currently requires the assignment of an in-person sitter to provide constant observation until active suicide precautions are discontinued. This quality improvement initiative is intended to assess the use of virtual remote monitoring as an alternative to the traditional method and its effects on patient health and well-being, cost, and experience of care (Kroll et al., 2019). </a:t>
            </a:r>
          </a:p>
          <a:p>
            <a:pPr marL="0" indent="0">
              <a:buNone/>
            </a:pPr>
            <a:endParaRPr lang="en-US" dirty="0"/>
          </a:p>
        </p:txBody>
      </p:sp>
    </p:spTree>
    <p:extLst>
      <p:ext uri="{BB962C8B-B14F-4D97-AF65-F5344CB8AC3E}">
        <p14:creationId xmlns:p14="http://schemas.microsoft.com/office/powerpoint/2010/main" val="363291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1904-9698-3440-B2DB-C643B5B02430}"/>
              </a:ext>
            </a:extLst>
          </p:cNvPr>
          <p:cNvSpPr>
            <a:spLocks noGrp="1"/>
          </p:cNvSpPr>
          <p:nvPr>
            <p:ph type="title"/>
          </p:nvPr>
        </p:nvSpPr>
        <p:spPr/>
        <p:txBody>
          <a:bodyPr/>
          <a:lstStyle/>
          <a:p>
            <a:r>
              <a:rPr lang="en-US" b="1" dirty="0"/>
              <a:t>Literature Review</a:t>
            </a:r>
          </a:p>
        </p:txBody>
      </p:sp>
      <p:sp>
        <p:nvSpPr>
          <p:cNvPr id="3" name="Content Placeholder 2">
            <a:extLst>
              <a:ext uri="{FF2B5EF4-FFF2-40B4-BE49-F238E27FC236}">
                <a16:creationId xmlns:a16="http://schemas.microsoft.com/office/drawing/2014/main" id="{93F03662-8160-4041-8FE3-CDF88219FB32}"/>
              </a:ext>
            </a:extLst>
          </p:cNvPr>
          <p:cNvSpPr>
            <a:spLocks noGrp="1"/>
          </p:cNvSpPr>
          <p:nvPr>
            <p:ph idx="1"/>
          </p:nvPr>
        </p:nvSpPr>
        <p:spPr>
          <a:xfrm>
            <a:off x="1103312" y="1633818"/>
            <a:ext cx="9404723" cy="4512982"/>
          </a:xfrm>
        </p:spPr>
        <p:txBody>
          <a:bodyPr>
            <a:normAutofit fontScale="92500"/>
          </a:bodyPr>
          <a:lstStyle/>
          <a:p>
            <a:pPr marL="0" indent="0">
              <a:buNone/>
            </a:pPr>
            <a:r>
              <a:rPr lang="en-US" sz="2200" b="1" dirty="0"/>
              <a:t>The predominance of the evidence in this review revealed three major elements germane to this work including:</a:t>
            </a:r>
          </a:p>
          <a:p>
            <a:pPr lvl="1"/>
            <a:endParaRPr lang="en-US" sz="2200" b="1" dirty="0"/>
          </a:p>
          <a:p>
            <a:pPr lvl="1"/>
            <a:r>
              <a:rPr lang="en-US" sz="2200" b="1" dirty="0">
                <a:solidFill>
                  <a:srgbClr val="FF0000"/>
                </a:solidFill>
              </a:rPr>
              <a:t>Evidence-based suicide risk assessment tools and impulsivity scales </a:t>
            </a:r>
            <a:r>
              <a:rPr lang="en-US" sz="2200" b="1" dirty="0">
                <a:effectLst/>
                <a:ea typeface="Calibri" panose="020F0502020204030204" pitchFamily="34" charset="0"/>
              </a:rPr>
              <a:t>(</a:t>
            </a:r>
            <a:r>
              <a:rPr lang="en-US" sz="2200" b="1" dirty="0">
                <a:effectLst/>
                <a:ea typeface="Calibri" panose="020F0502020204030204" pitchFamily="34" charset="0"/>
                <a:cs typeface="Times New Roman" panose="02020603050405020304" pitchFamily="18" charset="0"/>
              </a:rPr>
              <a:t>Zun &amp; Downey, 2008; Giddens, Sheehan, &amp; Sheehan, 2014; </a:t>
            </a:r>
            <a:r>
              <a:rPr lang="en-US" sz="2200" b="1" dirty="0">
                <a:effectLst/>
                <a:ea typeface="Calibri" panose="020F0502020204030204" pitchFamily="34" charset="0"/>
              </a:rPr>
              <a:t>Grant &amp; Lusk, 2015; </a:t>
            </a:r>
            <a:r>
              <a:rPr lang="en-US" sz="2200" b="1" dirty="0">
                <a:effectLst/>
                <a:ea typeface="Calibri" panose="020F0502020204030204" pitchFamily="34" charset="0"/>
                <a:cs typeface="Times New Roman" panose="02020603050405020304" pitchFamily="18" charset="0"/>
              </a:rPr>
              <a:t>Simpson, Pidgeon, &amp; Nordstrom, 2017; </a:t>
            </a:r>
            <a:r>
              <a:rPr lang="en-US" sz="2200" b="1" dirty="0">
                <a:effectLst/>
                <a:ea typeface="Calibri" panose="020F0502020204030204" pitchFamily="34" charset="0"/>
              </a:rPr>
              <a:t>Abarca, Gheza, Coda, &amp; Elicer, 2018; TJC, 2018</a:t>
            </a:r>
            <a:r>
              <a:rPr lang="en-US" sz="2200" b="1" dirty="0">
                <a:effectLst/>
                <a:ea typeface="Calibri" panose="020F0502020204030204" pitchFamily="34" charset="0"/>
                <a:cs typeface="Times New Roman" panose="02020603050405020304" pitchFamily="18" charset="0"/>
              </a:rPr>
              <a:t>; Kroll et al., 2019);</a:t>
            </a:r>
          </a:p>
          <a:p>
            <a:pPr lvl="1"/>
            <a:r>
              <a:rPr lang="en-US" sz="2200" b="1" dirty="0">
                <a:solidFill>
                  <a:srgbClr val="FF0000"/>
                </a:solidFill>
              </a:rPr>
              <a:t>Incidence of suicidal and non-suicidal self-injury </a:t>
            </a:r>
            <a:r>
              <a:rPr lang="en-US" sz="2200" b="1" dirty="0"/>
              <a:t>(</a:t>
            </a:r>
            <a:r>
              <a:rPr lang="en-US" sz="2200" b="1" dirty="0">
                <a:effectLst/>
                <a:ea typeface="Calibri" panose="020F0502020204030204" pitchFamily="34" charset="0"/>
              </a:rPr>
              <a:t>Anestis &amp; Selby, 2015; Sahlin, Moberg, Hirvikoski, &amp; Jokinen, 2015; TJC, 2018; Williams, Schmaltz, Castro, &amp; Baker, 2018; AvaSure, 2019) </a:t>
            </a:r>
            <a:r>
              <a:rPr lang="en-US" sz="2200" b="1" dirty="0"/>
              <a:t>; and </a:t>
            </a:r>
          </a:p>
          <a:p>
            <a:pPr lvl="1"/>
            <a:r>
              <a:rPr lang="en-US" sz="2200" b="1" dirty="0">
                <a:solidFill>
                  <a:srgbClr val="FF0000"/>
                </a:solidFill>
              </a:rPr>
              <a:t>Constant observation </a:t>
            </a:r>
            <a:r>
              <a:rPr lang="en-US" sz="2200" b="1" dirty="0"/>
              <a:t>(Russ, 2016; TJC, 2018; </a:t>
            </a:r>
            <a:r>
              <a:rPr lang="en-US" sz="2200" b="1" dirty="0">
                <a:effectLst/>
                <a:ea typeface="Calibri" panose="020F0502020204030204" pitchFamily="34" charset="0"/>
              </a:rPr>
              <a:t>Chu, Lambert, &amp; Baker, 2019; Kroll et al., 2019)</a:t>
            </a:r>
            <a:endParaRPr lang="en-US" sz="2200" b="1" dirty="0"/>
          </a:p>
          <a:p>
            <a:pPr lvl="1"/>
            <a:endParaRPr lang="en-US" sz="2000" b="1" dirty="0">
              <a:solidFill>
                <a:schemeClr val="accent1">
                  <a:lumMod val="60000"/>
                  <a:lumOff val="40000"/>
                </a:schemeClr>
              </a:solidFill>
            </a:endParaRPr>
          </a:p>
        </p:txBody>
      </p:sp>
    </p:spTree>
    <p:extLst>
      <p:ext uri="{BB962C8B-B14F-4D97-AF65-F5344CB8AC3E}">
        <p14:creationId xmlns:p14="http://schemas.microsoft.com/office/powerpoint/2010/main" val="419929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0D40-8192-C342-ADC0-C0A7503D53D2}"/>
              </a:ext>
            </a:extLst>
          </p:cNvPr>
          <p:cNvSpPr>
            <a:spLocks noGrp="1"/>
          </p:cNvSpPr>
          <p:nvPr>
            <p:ph type="title"/>
          </p:nvPr>
        </p:nvSpPr>
        <p:spPr/>
        <p:txBody>
          <a:bodyPr/>
          <a:lstStyle/>
          <a:p>
            <a:r>
              <a:rPr lang="en-US" b="1" dirty="0"/>
              <a:t>Purpose Statement</a:t>
            </a:r>
          </a:p>
        </p:txBody>
      </p:sp>
      <p:sp>
        <p:nvSpPr>
          <p:cNvPr id="3" name="Content Placeholder 2">
            <a:extLst>
              <a:ext uri="{FF2B5EF4-FFF2-40B4-BE49-F238E27FC236}">
                <a16:creationId xmlns:a16="http://schemas.microsoft.com/office/drawing/2014/main" id="{96F21798-1630-C649-B7EF-DE6119A35F8B}"/>
              </a:ext>
            </a:extLst>
          </p:cNvPr>
          <p:cNvSpPr>
            <a:spLocks noGrp="1"/>
          </p:cNvSpPr>
          <p:nvPr>
            <p:ph idx="1"/>
          </p:nvPr>
        </p:nvSpPr>
        <p:spPr/>
        <p:txBody>
          <a:bodyPr/>
          <a:lstStyle/>
          <a:p>
            <a:r>
              <a:rPr lang="en-US" b="1" dirty="0"/>
              <a:t>The overarching aim of the project was to determine the degree to which virtual remote monitoring may be an acceptable alternative to the constant observation method traditionally deployed for hospitalized adult patients on suicide watch, which includes the assignment of an individual sitter to each suicidal patient until active suicide precautions are discontinued.  </a:t>
            </a:r>
          </a:p>
        </p:txBody>
      </p:sp>
    </p:spTree>
    <p:extLst>
      <p:ext uri="{BB962C8B-B14F-4D97-AF65-F5344CB8AC3E}">
        <p14:creationId xmlns:p14="http://schemas.microsoft.com/office/powerpoint/2010/main" val="284838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 name="Picture 69">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1" name="Picture 71">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2" name="Oval 73">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3" name="Picture 75">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4" name="Picture 77">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5" name="Rectangle 79">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6" name="Rectangle 81">
            <a:extLst>
              <a:ext uri="{FF2B5EF4-FFF2-40B4-BE49-F238E27FC236}">
                <a16:creationId xmlns:a16="http://schemas.microsoft.com/office/drawing/2014/main" id="{5F3FC718-FDE3-4EF7-921E-A5F374EAF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12A98-71BA-40E1-85A5-4A2FB1E1C105}"/>
              </a:ext>
            </a:extLst>
          </p:cNvPr>
          <p:cNvSpPr>
            <a:spLocks noGrp="1"/>
          </p:cNvSpPr>
          <p:nvPr>
            <p:ph type="title"/>
          </p:nvPr>
        </p:nvSpPr>
        <p:spPr>
          <a:xfrm>
            <a:off x="661502" y="386733"/>
            <a:ext cx="3108626" cy="1444752"/>
          </a:xfrm>
        </p:spPr>
        <p:txBody>
          <a:bodyPr vert="horz" lIns="91440" tIns="45720" rIns="91440" bIns="45720" rtlCol="0" anchor="b">
            <a:normAutofit/>
          </a:bodyPr>
          <a:lstStyle/>
          <a:p>
            <a:r>
              <a:rPr lang="en-US" sz="3200" b="1" i="0" kern="1200" dirty="0">
                <a:solidFill>
                  <a:srgbClr val="EBEBEB"/>
                </a:solidFill>
                <a:latin typeface="+mj-lt"/>
                <a:ea typeface="+mj-ea"/>
                <a:cs typeface="+mj-cs"/>
              </a:rPr>
              <a:t>Theoretical Framework</a:t>
            </a:r>
          </a:p>
        </p:txBody>
      </p:sp>
      <p:sp>
        <p:nvSpPr>
          <p:cNvPr id="97"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98" name="Freeform: Shape 85">
            <a:extLst>
              <a:ext uri="{FF2B5EF4-FFF2-40B4-BE49-F238E27FC236}">
                <a16:creationId xmlns:a16="http://schemas.microsoft.com/office/drawing/2014/main" id="{7DCB61BE-FA0F-4EFB-BE0E-268BAD8E30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99" name="Rectangle 87">
            <a:extLst>
              <a:ext uri="{FF2B5EF4-FFF2-40B4-BE49-F238E27FC236}">
                <a16:creationId xmlns:a16="http://schemas.microsoft.com/office/drawing/2014/main" id="{A4B31EAA-7423-46F7-9B90-4AB2B09C35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A02D02B8-FAFD-4EC7-A065-C32EE22B823E}"/>
              </a:ext>
            </a:extLst>
          </p:cNvPr>
          <p:cNvSpPr>
            <a:spLocks noGrp="1"/>
          </p:cNvSpPr>
          <p:nvPr>
            <p:ph sz="half" idx="2"/>
          </p:nvPr>
        </p:nvSpPr>
        <p:spPr>
          <a:xfrm>
            <a:off x="643855" y="2102209"/>
            <a:ext cx="3108057" cy="4216657"/>
          </a:xfrm>
        </p:spPr>
        <p:txBody>
          <a:bodyPr vert="horz" lIns="91440" tIns="45720" rIns="91440" bIns="45720" rtlCol="0">
            <a:noAutofit/>
          </a:bodyPr>
          <a:lstStyle/>
          <a:p>
            <a:pPr marL="0" indent="0"/>
            <a:r>
              <a:rPr lang="en-US" b="1" dirty="0">
                <a:solidFill>
                  <a:srgbClr val="FFFFFF"/>
                </a:solidFill>
              </a:rPr>
              <a:t>The Quality-Caring Model©, a middle-range theory developed by Duffy is the theoretical framework selected to support a replication study as described by Kroll et al. (2019). The theory’s foundation is based on the works of Watson (Theory of Human Caring) and Donabedian (Quality Model: Structure-Process-Outcomes) (Butts &amp; Rich, 2018).</a:t>
            </a:r>
          </a:p>
          <a:p>
            <a:pPr marL="0" indent="0"/>
            <a:endParaRPr lang="en-US" dirty="0">
              <a:solidFill>
                <a:srgbClr val="FFFFFF"/>
              </a:solidFill>
            </a:endParaRPr>
          </a:p>
        </p:txBody>
      </p:sp>
      <p:pic>
        <p:nvPicPr>
          <p:cNvPr id="42" name="Picture 41">
            <a:extLst>
              <a:ext uri="{FF2B5EF4-FFF2-40B4-BE49-F238E27FC236}">
                <a16:creationId xmlns:a16="http://schemas.microsoft.com/office/drawing/2014/main" id="{16F69146-4511-4D38-90F3-98E9AFA8CEF8}"/>
              </a:ext>
            </a:extLst>
          </p:cNvPr>
          <p:cNvPicPr>
            <a:picLocks noChangeAspect="1"/>
          </p:cNvPicPr>
          <p:nvPr/>
        </p:nvPicPr>
        <p:blipFill>
          <a:blip r:embed="rId6"/>
          <a:stretch>
            <a:fillRect/>
          </a:stretch>
        </p:blipFill>
        <p:spPr>
          <a:xfrm>
            <a:off x="5135934" y="1447799"/>
            <a:ext cx="6320880" cy="4572001"/>
          </a:xfrm>
          <a:prstGeom prst="rect">
            <a:avLst/>
          </a:prstGeom>
          <a:effectLst/>
        </p:spPr>
      </p:pic>
      <p:sp>
        <p:nvSpPr>
          <p:cNvPr id="30" name="Rectangle 13">
            <a:extLst>
              <a:ext uri="{FF2B5EF4-FFF2-40B4-BE49-F238E27FC236}">
                <a16:creationId xmlns:a16="http://schemas.microsoft.com/office/drawing/2014/main" id="{2FF2C281-D63E-4815-9520-0D474447E4CA}"/>
              </a:ext>
            </a:extLst>
          </p:cNvPr>
          <p:cNvSpPr>
            <a:spLocks noChangeArrowheads="1"/>
          </p:cNvSpPr>
          <p:nvPr/>
        </p:nvSpPr>
        <p:spPr bwMode="auto">
          <a:xfrm>
            <a:off x="5798971" y="2438780"/>
            <a:ext cx="697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Arrow: Left-Up 22">
            <a:extLst>
              <a:ext uri="{FF2B5EF4-FFF2-40B4-BE49-F238E27FC236}">
                <a16:creationId xmlns:a16="http://schemas.microsoft.com/office/drawing/2014/main" id="{1A480420-B8EE-4CDE-9A7B-4478CD091F02}"/>
              </a:ext>
            </a:extLst>
          </p:cNvPr>
          <p:cNvSpPr/>
          <p:nvPr/>
        </p:nvSpPr>
        <p:spPr>
          <a:xfrm>
            <a:off x="10999621" y="10709308"/>
            <a:ext cx="990600" cy="56451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 name="Straight Arrow Connector 23">
            <a:extLst>
              <a:ext uri="{FF2B5EF4-FFF2-40B4-BE49-F238E27FC236}">
                <a16:creationId xmlns:a16="http://schemas.microsoft.com/office/drawing/2014/main" id="{4DA45FB1-4174-4667-B726-F37FC2B1F8B4}"/>
              </a:ext>
            </a:extLst>
          </p:cNvPr>
          <p:cNvCxnSpPr/>
          <p:nvPr/>
        </p:nvCxnSpPr>
        <p:spPr>
          <a:xfrm>
            <a:off x="8132596" y="9871108"/>
            <a:ext cx="819150" cy="78105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6F0D2B-52FB-4978-94EE-2D3A9FF061FC}"/>
              </a:ext>
            </a:extLst>
          </p:cNvPr>
          <p:cNvCxnSpPr/>
          <p:nvPr/>
        </p:nvCxnSpPr>
        <p:spPr>
          <a:xfrm>
            <a:off x="9628021" y="10255918"/>
            <a:ext cx="285750" cy="30480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Arrow: Left-Right 25">
            <a:extLst>
              <a:ext uri="{FF2B5EF4-FFF2-40B4-BE49-F238E27FC236}">
                <a16:creationId xmlns:a16="http://schemas.microsoft.com/office/drawing/2014/main" id="{16021C5B-7AE6-4102-B62B-84BD4B41CEE9}"/>
              </a:ext>
            </a:extLst>
          </p:cNvPr>
          <p:cNvSpPr/>
          <p:nvPr/>
        </p:nvSpPr>
        <p:spPr>
          <a:xfrm>
            <a:off x="8132596" y="8863363"/>
            <a:ext cx="685800" cy="2762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Arrow: Left-Right 26">
            <a:extLst>
              <a:ext uri="{FF2B5EF4-FFF2-40B4-BE49-F238E27FC236}">
                <a16:creationId xmlns:a16="http://schemas.microsoft.com/office/drawing/2014/main" id="{57854D6A-B42A-4B7B-8EE9-2C1A3513CE83}"/>
              </a:ext>
            </a:extLst>
          </p:cNvPr>
          <p:cNvSpPr/>
          <p:nvPr/>
        </p:nvSpPr>
        <p:spPr>
          <a:xfrm>
            <a:off x="10475746" y="8883048"/>
            <a:ext cx="685800" cy="276225"/>
          </a:xfrm>
          <a:prstGeom prst="lef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6461800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3463-6668-EB4B-860D-3C2A661E1FDF}"/>
              </a:ext>
            </a:extLst>
          </p:cNvPr>
          <p:cNvSpPr>
            <a:spLocks noGrp="1"/>
          </p:cNvSpPr>
          <p:nvPr>
            <p:ph type="title"/>
          </p:nvPr>
        </p:nvSpPr>
        <p:spPr/>
        <p:txBody>
          <a:bodyPr/>
          <a:lstStyle/>
          <a:p>
            <a:r>
              <a:rPr lang="en-US" b="1" dirty="0"/>
              <a:t>Organizational Assessment</a:t>
            </a:r>
          </a:p>
        </p:txBody>
      </p:sp>
      <p:pic>
        <p:nvPicPr>
          <p:cNvPr id="12" name="Picture 11">
            <a:extLst>
              <a:ext uri="{FF2B5EF4-FFF2-40B4-BE49-F238E27FC236}">
                <a16:creationId xmlns:a16="http://schemas.microsoft.com/office/drawing/2014/main" id="{6A00D684-E767-4054-A42C-D71BDCCBA9DF}"/>
              </a:ext>
            </a:extLst>
          </p:cNvPr>
          <p:cNvPicPr>
            <a:picLocks noChangeAspect="1"/>
          </p:cNvPicPr>
          <p:nvPr/>
        </p:nvPicPr>
        <p:blipFill>
          <a:blip r:embed="rId2"/>
          <a:stretch>
            <a:fillRect/>
          </a:stretch>
        </p:blipFill>
        <p:spPr>
          <a:xfrm>
            <a:off x="646111" y="1624549"/>
            <a:ext cx="11223709" cy="4499238"/>
          </a:xfrm>
          <a:prstGeom prst="rect">
            <a:avLst/>
          </a:prstGeom>
        </p:spPr>
      </p:pic>
    </p:spTree>
    <p:extLst>
      <p:ext uri="{BB962C8B-B14F-4D97-AF65-F5344CB8AC3E}">
        <p14:creationId xmlns:p14="http://schemas.microsoft.com/office/powerpoint/2010/main" val="2469316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9A0DFC-D229-4A37-A3B8-F7A0B873E4EC}">
  <ds:schemaRefs>
    <ds:schemaRef ds:uri="http://schemas.microsoft.com/sharepoint/v3/contenttype/forms"/>
  </ds:schemaRefs>
</ds:datastoreItem>
</file>

<file path=customXml/itemProps2.xml><?xml version="1.0" encoding="utf-8"?>
<ds:datastoreItem xmlns:ds="http://schemas.openxmlformats.org/officeDocument/2006/customXml" ds:itemID="{0B6F2505-C748-4F9B-BEA9-DFE261DB9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2917D3-BEEA-4074-88AE-B046C2EEB78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6974f8a-8a23-4a4c-8116-e4747a4a016e"/>
    <ds:schemaRef ds:uri="2d26433f-30ea-466d-b9f4-087c63903ac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2154</TotalTime>
  <Words>3137</Words>
  <Application>Microsoft Office PowerPoint</Application>
  <PresentationFormat>Widescreen</PresentationFormat>
  <Paragraphs>221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Times New Roman</vt:lpstr>
      <vt:lpstr>Wingdings 3</vt:lpstr>
      <vt:lpstr>Ion</vt:lpstr>
      <vt:lpstr>Using Virtual Remote Monitoring  as an Alternative Observation Method for  Suicidal Patients</vt:lpstr>
      <vt:lpstr>Introduction</vt:lpstr>
      <vt:lpstr>Background</vt:lpstr>
      <vt:lpstr>Significance</vt:lpstr>
      <vt:lpstr>Problem Statement</vt:lpstr>
      <vt:lpstr>Literature Review</vt:lpstr>
      <vt:lpstr>Purpose Statement</vt:lpstr>
      <vt:lpstr>Theoretical Framework</vt:lpstr>
      <vt:lpstr>Organizational Assessment</vt:lpstr>
      <vt:lpstr>Method/Design</vt:lpstr>
      <vt:lpstr>Method/Design</vt:lpstr>
      <vt:lpstr>Method/Design</vt:lpstr>
      <vt:lpstr>Method/Design</vt:lpstr>
      <vt:lpstr>Tools</vt:lpstr>
      <vt:lpstr>PowerPoint Presentation</vt:lpstr>
      <vt:lpstr>PowerPoint Presentation</vt:lpstr>
      <vt:lpstr>Results</vt:lpstr>
      <vt:lpstr>Results</vt:lpstr>
      <vt:lpstr>Results</vt:lpstr>
      <vt:lpstr>Results</vt:lpstr>
      <vt:lpstr>Discussion</vt:lpstr>
      <vt:lpstr>Implications and Conclusions</vt:lpstr>
      <vt:lpstr>Implications and Conclusions</vt:lpstr>
      <vt:lpstr>Acknowledgements</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Rosanne Burson</dc:creator>
  <cp:lastModifiedBy>Sara J. Armstrong</cp:lastModifiedBy>
  <cp:revision>51</cp:revision>
  <dcterms:created xsi:type="dcterms:W3CDTF">2019-11-26T20:43:29Z</dcterms:created>
  <dcterms:modified xsi:type="dcterms:W3CDTF">2021-12-17T21:29:58Z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